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9"/>
  </p:notesMasterIdLst>
  <p:handoutMasterIdLst>
    <p:handoutMasterId r:id="rId60"/>
  </p:handoutMasterIdLst>
  <p:sldIdLst>
    <p:sldId id="256" r:id="rId5"/>
    <p:sldId id="257" r:id="rId6"/>
    <p:sldId id="286" r:id="rId7"/>
    <p:sldId id="287" r:id="rId8"/>
    <p:sldId id="288" r:id="rId9"/>
    <p:sldId id="289" r:id="rId10"/>
    <p:sldId id="278" r:id="rId11"/>
    <p:sldId id="292" r:id="rId12"/>
    <p:sldId id="294" r:id="rId13"/>
    <p:sldId id="295" r:id="rId14"/>
    <p:sldId id="296" r:id="rId15"/>
    <p:sldId id="297" r:id="rId16"/>
    <p:sldId id="291" r:id="rId17"/>
    <p:sldId id="299" r:id="rId18"/>
    <p:sldId id="301" r:id="rId19"/>
    <p:sldId id="300" r:id="rId20"/>
    <p:sldId id="302" r:id="rId21"/>
    <p:sldId id="303" r:id="rId22"/>
    <p:sldId id="304" r:id="rId23"/>
    <p:sldId id="322" r:id="rId24"/>
    <p:sldId id="305" r:id="rId25"/>
    <p:sldId id="290"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279" r:id="rId43"/>
    <p:sldId id="323" r:id="rId44"/>
    <p:sldId id="324" r:id="rId45"/>
    <p:sldId id="332" r:id="rId46"/>
    <p:sldId id="333" r:id="rId47"/>
    <p:sldId id="335" r:id="rId48"/>
    <p:sldId id="325" r:id="rId49"/>
    <p:sldId id="280" r:id="rId50"/>
    <p:sldId id="326" r:id="rId51"/>
    <p:sldId id="328" r:id="rId52"/>
    <p:sldId id="327" r:id="rId53"/>
    <p:sldId id="331" r:id="rId54"/>
    <p:sldId id="329" r:id="rId55"/>
    <p:sldId id="330" r:id="rId56"/>
    <p:sldId id="336" r:id="rId57"/>
    <p:sldId id="27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78" d="100"/>
          <a:sy n="78" d="100"/>
        </p:scale>
        <p:origin x="878" y="5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2309.12288"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307.03172"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rxiv.org/pdf/2304.08460"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da-DK" b="1" dirty="0"/>
              <a:t>Understanding AI for Stories Generation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2A7-D00C-29DD-23C9-3259C58FDC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863B41-B40F-124A-F103-7805519A1AE1}"/>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7E6D75DB-AACA-4724-759A-7A528A931EF9}"/>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8194" name="Picture 2">
            <a:extLst>
              <a:ext uri="{FF2B5EF4-FFF2-40B4-BE49-F238E27FC236}">
                <a16:creationId xmlns:a16="http://schemas.microsoft.com/office/drawing/2014/main" id="{7EA0B0CF-7B58-7326-4618-3B90EC963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84" y="886690"/>
            <a:ext cx="11511829" cy="501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A7B9-3FD2-E3A8-4B5E-93069CD2199C}"/>
              </a:ext>
            </a:extLst>
          </p:cNvPr>
          <p:cNvSpPr>
            <a:spLocks noGrp="1"/>
          </p:cNvSpPr>
          <p:nvPr>
            <p:ph type="title"/>
          </p:nvPr>
        </p:nvSpPr>
        <p:spPr/>
        <p:txBody>
          <a:bodyPr/>
          <a:lstStyle/>
          <a:p>
            <a:r>
              <a:rPr lang="en-US" dirty="0"/>
              <a:t>Psychology-guided Controllable Story Generation</a:t>
            </a:r>
          </a:p>
        </p:txBody>
      </p:sp>
      <p:sp>
        <p:nvSpPr>
          <p:cNvPr id="4" name="Slide Number Placeholder 3">
            <a:extLst>
              <a:ext uri="{FF2B5EF4-FFF2-40B4-BE49-F238E27FC236}">
                <a16:creationId xmlns:a16="http://schemas.microsoft.com/office/drawing/2014/main" id="{BB2BD60A-3100-598F-837D-4CE471626D7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9218" name="Picture 2">
            <a:extLst>
              <a:ext uri="{FF2B5EF4-FFF2-40B4-BE49-F238E27FC236}">
                <a16:creationId xmlns:a16="http://schemas.microsoft.com/office/drawing/2014/main" id="{9B4345C8-18A6-5CC6-EC2F-83E327711E7B}"/>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4004101" y="2111375"/>
            <a:ext cx="4183797" cy="357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4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6CB0-407C-0C85-E53E-6530F5206318}"/>
              </a:ext>
            </a:extLst>
          </p:cNvPr>
          <p:cNvSpPr>
            <a:spLocks noGrp="1"/>
          </p:cNvSpPr>
          <p:nvPr>
            <p:ph type="title"/>
          </p:nvPr>
        </p:nvSpPr>
        <p:spPr/>
        <p:txBody>
          <a:bodyPr/>
          <a:lstStyle/>
          <a:p>
            <a:r>
              <a:rPr lang="en-US" dirty="0"/>
              <a:t>Limitations</a:t>
            </a:r>
          </a:p>
        </p:txBody>
      </p:sp>
      <p:sp>
        <p:nvSpPr>
          <p:cNvPr id="3" name="Table Placeholder 2">
            <a:extLst>
              <a:ext uri="{FF2B5EF4-FFF2-40B4-BE49-F238E27FC236}">
                <a16:creationId xmlns:a16="http://schemas.microsoft.com/office/drawing/2014/main" id="{7AD303C0-21C3-6DB3-EF6F-416BEE0C39B7}"/>
              </a:ext>
            </a:extLst>
          </p:cNvPr>
          <p:cNvSpPr>
            <a:spLocks noGrp="1"/>
          </p:cNvSpPr>
          <p:nvPr>
            <p:ph type="tbl" sz="quarter" idx="14"/>
          </p:nvPr>
        </p:nvSpPr>
        <p:spPr/>
        <p:txBody>
          <a:bodyPr/>
          <a:lstStyle/>
          <a:p>
            <a:r>
              <a:rPr lang="en-US" dirty="0"/>
              <a:t>Requires fine grained human control for good results</a:t>
            </a:r>
          </a:p>
          <a:p>
            <a:r>
              <a:rPr lang="en-US" dirty="0"/>
              <a:t>Or according to “GROVE: A Retrieval-augmented Complex Story Generation Framework with A Forest of Evidence”</a:t>
            </a:r>
          </a:p>
          <a:p>
            <a:r>
              <a:rPr lang="en-US" dirty="0"/>
              <a:t>It is “challenging to generate stories with both complex and creative plots. Existing methods often rely on detailed prompts to guide LLMs to meet target conditions, which inadvertently restrict the creative potential of the generated stories.”</a:t>
            </a:r>
          </a:p>
          <a:p>
            <a:endParaRPr lang="en-US" dirty="0"/>
          </a:p>
        </p:txBody>
      </p:sp>
      <p:sp>
        <p:nvSpPr>
          <p:cNvPr id="4" name="Slide Number Placeholder 3">
            <a:extLst>
              <a:ext uri="{FF2B5EF4-FFF2-40B4-BE49-F238E27FC236}">
                <a16:creationId xmlns:a16="http://schemas.microsoft.com/office/drawing/2014/main" id="{54EF573A-C147-8E3A-B585-F86B9F0367C2}"/>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325263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33F0-F845-B4D8-B64A-FC8B862B8B86}"/>
              </a:ext>
            </a:extLst>
          </p:cNvPr>
          <p:cNvSpPr>
            <a:spLocks noGrp="1"/>
          </p:cNvSpPr>
          <p:nvPr>
            <p:ph type="title"/>
          </p:nvPr>
        </p:nvSpPr>
        <p:spPr>
          <a:xfrm>
            <a:off x="5476874" y="1671639"/>
            <a:ext cx="5884027" cy="1204912"/>
          </a:xfrm>
        </p:spPr>
        <p:txBody>
          <a:bodyPr anchor="b">
            <a:normAutofit/>
          </a:bodyPr>
          <a:lstStyle/>
          <a:p>
            <a:r>
              <a:rPr lang="en-US" sz="2000" b="1" dirty="0"/>
              <a:t>GROVE: A Retrieval-augmented Complex Story Generation Framework with A Forest of Evidence</a:t>
            </a:r>
            <a:endParaRPr lang="en-US" sz="2000" dirty="0"/>
          </a:p>
        </p:txBody>
      </p:sp>
      <p:pic>
        <p:nvPicPr>
          <p:cNvPr id="6146" name="Picture 2" descr="GROVE: A Retrieval-augmented Complex Story Generation Framework with A Forest of Evidence">
            <a:extLst>
              <a:ext uri="{FF2B5EF4-FFF2-40B4-BE49-F238E27FC236}">
                <a16:creationId xmlns:a16="http://schemas.microsoft.com/office/drawing/2014/main" id="{EF4A0AE5-3BF3-2866-56E1-F773A2AA6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85" r="14593" b="2"/>
          <a:stretch/>
        </p:blipFill>
        <p:spPr bwMode="auto">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314045E-68F1-CEAF-1D55-239E6FBCB158}"/>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
        <p:nvSpPr>
          <p:cNvPr id="3" name="Content Placeholder 2">
            <a:extLst>
              <a:ext uri="{FF2B5EF4-FFF2-40B4-BE49-F238E27FC236}">
                <a16:creationId xmlns:a16="http://schemas.microsoft.com/office/drawing/2014/main" id="{AB09110F-B123-1D95-51F6-1410D941CA30}"/>
              </a:ext>
            </a:extLst>
          </p:cNvPr>
          <p:cNvSpPr>
            <a:spLocks noGrp="1"/>
          </p:cNvSpPr>
          <p:nvPr>
            <p:ph sz="half" idx="14"/>
          </p:nvPr>
        </p:nvSpPr>
        <p:spPr>
          <a:xfrm>
            <a:off x="5453725" y="3660774"/>
            <a:ext cx="5907176" cy="2536826"/>
          </a:xfrm>
        </p:spPr>
        <p:txBody>
          <a:bodyPr>
            <a:normAutofit/>
          </a:bodyPr>
          <a:lstStyle/>
          <a:p>
            <a:endParaRPr lang="en-US" dirty="0"/>
          </a:p>
        </p:txBody>
      </p:sp>
    </p:spTree>
    <p:extLst>
      <p:ext uri="{BB962C8B-B14F-4D97-AF65-F5344CB8AC3E}">
        <p14:creationId xmlns:p14="http://schemas.microsoft.com/office/powerpoint/2010/main" val="2952041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DA1-9798-1C05-088F-84FE95FA3CB9}"/>
              </a:ext>
            </a:extLst>
          </p:cNvPr>
          <p:cNvSpPr>
            <a:spLocks noGrp="1"/>
          </p:cNvSpPr>
          <p:nvPr>
            <p:ph type="title"/>
          </p:nvPr>
        </p:nvSpPr>
        <p:spPr/>
        <p:txBody>
          <a:bodyPr/>
          <a:lstStyle/>
          <a:p>
            <a:r>
              <a:rPr lang="en-US" b="1" dirty="0"/>
              <a:t>1. Retrieval Repository</a:t>
            </a:r>
            <a:br>
              <a:rPr lang="en-US" b="1" dirty="0"/>
            </a:br>
            <a:endParaRPr lang="en-US" dirty="0"/>
          </a:p>
        </p:txBody>
      </p:sp>
      <p:sp>
        <p:nvSpPr>
          <p:cNvPr id="4" name="Slide Number Placeholder 3">
            <a:extLst>
              <a:ext uri="{FF2B5EF4-FFF2-40B4-BE49-F238E27FC236}">
                <a16:creationId xmlns:a16="http://schemas.microsoft.com/office/drawing/2014/main" id="{782D1616-60B4-D008-007A-9B28B2CC0A18}"/>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6" name="Picture 5">
            <a:extLst>
              <a:ext uri="{FF2B5EF4-FFF2-40B4-BE49-F238E27FC236}">
                <a16:creationId xmlns:a16="http://schemas.microsoft.com/office/drawing/2014/main" id="{04F2F64E-8980-71D0-9574-82AB6CCAF3CA}"/>
              </a:ext>
            </a:extLst>
          </p:cNvPr>
          <p:cNvPicPr>
            <a:picLocks noChangeAspect="1"/>
          </p:cNvPicPr>
          <p:nvPr/>
        </p:nvPicPr>
        <p:blipFill>
          <a:blip r:embed="rId2"/>
          <a:stretch>
            <a:fillRect/>
          </a:stretch>
        </p:blipFill>
        <p:spPr>
          <a:xfrm>
            <a:off x="98323" y="2603346"/>
            <a:ext cx="4680155" cy="1801172"/>
          </a:xfrm>
          <a:prstGeom prst="rect">
            <a:avLst/>
          </a:prstGeom>
        </p:spPr>
      </p:pic>
      <p:cxnSp>
        <p:nvCxnSpPr>
          <p:cNvPr id="8" name="Straight Arrow Connector 7">
            <a:extLst>
              <a:ext uri="{FF2B5EF4-FFF2-40B4-BE49-F238E27FC236}">
                <a16:creationId xmlns:a16="http://schemas.microsoft.com/office/drawing/2014/main" id="{4809D487-43C3-9AB6-D64B-0D77F7247DFA}"/>
              </a:ext>
            </a:extLst>
          </p:cNvPr>
          <p:cNvCxnSpPr>
            <a:cxnSpLocks/>
            <a:stCxn id="6" idx="3"/>
          </p:cNvCxnSpPr>
          <p:nvPr/>
        </p:nvCxnSpPr>
        <p:spPr>
          <a:xfrm>
            <a:off x="4778478" y="3503932"/>
            <a:ext cx="363793"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D10F4D67-9BC9-DD0D-0316-A72775063F69}"/>
              </a:ext>
            </a:extLst>
          </p:cNvPr>
          <p:cNvSpPr/>
          <p:nvPr/>
        </p:nvSpPr>
        <p:spPr>
          <a:xfrm>
            <a:off x="5220929" y="2603346"/>
            <a:ext cx="2939845" cy="169335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Extract Conditions with GPT-4(mood/genre </a:t>
            </a:r>
            <a:r>
              <a:rPr lang="en-US" dirty="0" err="1"/>
              <a:t>etc</a:t>
            </a:r>
            <a:r>
              <a:rPr lang="en-US" dirty="0"/>
              <a:t>)</a:t>
            </a:r>
          </a:p>
        </p:txBody>
      </p:sp>
      <p:pic>
        <p:nvPicPr>
          <p:cNvPr id="10242" name="Picture 2">
            <a:extLst>
              <a:ext uri="{FF2B5EF4-FFF2-40B4-BE49-F238E27FC236}">
                <a16:creationId xmlns:a16="http://schemas.microsoft.com/office/drawing/2014/main" id="{E34118BB-7218-058E-0909-958AC5C06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352" y="3189607"/>
            <a:ext cx="2600325" cy="6286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75851594-78D8-7D68-D428-D7E2631EFAB0}"/>
              </a:ext>
            </a:extLst>
          </p:cNvPr>
          <p:cNvCxnSpPr>
            <a:cxnSpLocks/>
          </p:cNvCxnSpPr>
          <p:nvPr/>
        </p:nvCxnSpPr>
        <p:spPr>
          <a:xfrm>
            <a:off x="8160774" y="3503932"/>
            <a:ext cx="143090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6874CB4B-64D9-312D-2BDA-0FD078DDC1C1}"/>
              </a:ext>
            </a:extLst>
          </p:cNvPr>
          <p:cNvSpPr txBox="1"/>
          <p:nvPr/>
        </p:nvSpPr>
        <p:spPr>
          <a:xfrm>
            <a:off x="8603225" y="2357925"/>
            <a:ext cx="3135217" cy="646331"/>
          </a:xfrm>
          <a:prstGeom prst="rect">
            <a:avLst/>
          </a:prstGeom>
          <a:noFill/>
        </p:spPr>
        <p:txBody>
          <a:bodyPr wrap="none" rtlCol="0">
            <a:spAutoFit/>
          </a:bodyPr>
          <a:lstStyle/>
          <a:p>
            <a:r>
              <a:rPr lang="en-US" dirty="0"/>
              <a:t>Can Retrieve stories based on</a:t>
            </a:r>
          </a:p>
          <a:p>
            <a:r>
              <a:rPr lang="en-US" dirty="0"/>
              <a:t>Target condition</a:t>
            </a:r>
          </a:p>
        </p:txBody>
      </p:sp>
    </p:spTree>
    <p:extLst>
      <p:ext uri="{BB962C8B-B14F-4D97-AF65-F5344CB8AC3E}">
        <p14:creationId xmlns:p14="http://schemas.microsoft.com/office/powerpoint/2010/main" val="376057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F967-3EE5-F093-DDD2-385940023D76}"/>
              </a:ext>
            </a:extLst>
          </p:cNvPr>
          <p:cNvSpPr>
            <a:spLocks noGrp="1"/>
          </p:cNvSpPr>
          <p:nvPr>
            <p:ph type="title"/>
          </p:nvPr>
        </p:nvSpPr>
        <p:spPr/>
        <p:txBody>
          <a:bodyPr/>
          <a:lstStyle/>
          <a:p>
            <a:r>
              <a:rPr lang="en-US" b="1" dirty="0"/>
              <a:t>2. Evidence Forest Construction via Asking Why</a:t>
            </a:r>
            <a:br>
              <a:rPr lang="en-US" b="1" dirty="0"/>
            </a:br>
            <a:endParaRPr lang="en-US" dirty="0"/>
          </a:p>
        </p:txBody>
      </p:sp>
      <p:sp>
        <p:nvSpPr>
          <p:cNvPr id="3" name="Table Placeholder 2">
            <a:extLst>
              <a:ext uri="{FF2B5EF4-FFF2-40B4-BE49-F238E27FC236}">
                <a16:creationId xmlns:a16="http://schemas.microsoft.com/office/drawing/2014/main" id="{E61E9ACF-6055-6545-38CD-5207D123BD89}"/>
              </a:ext>
            </a:extLst>
          </p:cNvPr>
          <p:cNvSpPr>
            <a:spLocks noGrp="1"/>
          </p:cNvSpPr>
          <p:nvPr>
            <p:ph type="tbl" sz="quarter" idx="14"/>
          </p:nvPr>
        </p:nvSpPr>
        <p:spPr/>
        <p:txBody>
          <a:bodyPr/>
          <a:lstStyle/>
          <a:p>
            <a:pPr>
              <a:buFont typeface="+mj-lt"/>
              <a:buAutoNum type="arabicPeriod"/>
            </a:pPr>
            <a:r>
              <a:rPr lang="en-US" dirty="0"/>
              <a:t> Given target condition retrieve stories from Retrieval Repository</a:t>
            </a:r>
          </a:p>
          <a:p>
            <a:pPr>
              <a:buFont typeface="+mj-lt"/>
              <a:buAutoNum type="arabicPeriod"/>
            </a:pPr>
            <a:r>
              <a:rPr lang="en-US" dirty="0"/>
              <a:t>Using above generate initial story</a:t>
            </a:r>
          </a:p>
          <a:p>
            <a:pPr>
              <a:buFont typeface="+mj-lt"/>
              <a:buAutoNum type="arabicPeriod"/>
            </a:pPr>
            <a:r>
              <a:rPr lang="en-US" dirty="0"/>
              <a:t> We have the LLM generate unclear parts of the initial story</a:t>
            </a:r>
          </a:p>
          <a:p>
            <a:pPr>
              <a:buFont typeface="+mj-lt"/>
              <a:buAutoNum type="arabicPeriod"/>
            </a:pPr>
            <a:r>
              <a:rPr lang="en-US" dirty="0"/>
              <a:t> Iteratively ask why for each unclear part and have GPT 4 make “evidence”. This will be recursive because each piece of evidence might have an unclear part in it. So by recursively asking until there are no ambiguities, we get an evidence tree for the given ambiguity!</a:t>
            </a:r>
          </a:p>
          <a:p>
            <a:endParaRPr lang="en-US" dirty="0"/>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AAACC821-6231-510B-A1D2-2665DBB57A28}"/>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5" name="Oval 4">
            <a:extLst>
              <a:ext uri="{FF2B5EF4-FFF2-40B4-BE49-F238E27FC236}">
                <a16:creationId xmlns:a16="http://schemas.microsoft.com/office/drawing/2014/main" id="{772E9F6C-009E-0341-839F-BD01AB076676}"/>
              </a:ext>
            </a:extLst>
          </p:cNvPr>
          <p:cNvSpPr/>
          <p:nvPr/>
        </p:nvSpPr>
        <p:spPr>
          <a:xfrm>
            <a:off x="2467897" y="4326194"/>
            <a:ext cx="1809135" cy="10127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Ambiguity</a:t>
            </a:r>
          </a:p>
        </p:txBody>
      </p:sp>
      <p:cxnSp>
        <p:nvCxnSpPr>
          <p:cNvPr id="7" name="Straight Connector 6">
            <a:extLst>
              <a:ext uri="{FF2B5EF4-FFF2-40B4-BE49-F238E27FC236}">
                <a16:creationId xmlns:a16="http://schemas.microsoft.com/office/drawing/2014/main" id="{B2B31890-0D05-23A0-273C-54E340859D04}"/>
              </a:ext>
            </a:extLst>
          </p:cNvPr>
          <p:cNvCxnSpPr/>
          <p:nvPr/>
        </p:nvCxnSpPr>
        <p:spPr>
          <a:xfrm flipH="1">
            <a:off x="1681316" y="5260258"/>
            <a:ext cx="963561" cy="422086"/>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CAB592F-3752-B37D-D4DB-A6C1ACB7B854}"/>
              </a:ext>
            </a:extLst>
          </p:cNvPr>
          <p:cNvCxnSpPr>
            <a:cxnSpLocks/>
          </p:cNvCxnSpPr>
          <p:nvPr/>
        </p:nvCxnSpPr>
        <p:spPr>
          <a:xfrm>
            <a:off x="4060721" y="5260258"/>
            <a:ext cx="1086465" cy="34342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253137D-0ECE-0956-C0B6-FC9D8C8B8E92}"/>
              </a:ext>
            </a:extLst>
          </p:cNvPr>
          <p:cNvCxnSpPr>
            <a:cxnSpLocks/>
          </p:cNvCxnSpPr>
          <p:nvPr/>
        </p:nvCxnSpPr>
        <p:spPr>
          <a:xfrm>
            <a:off x="3232352" y="5378245"/>
            <a:ext cx="0" cy="264770"/>
          </a:xfrm>
          <a:prstGeom prst="line">
            <a:avLst/>
          </a:prstGeom>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9444610E-B276-2AE3-27FA-CB11D1754BD8}"/>
              </a:ext>
            </a:extLst>
          </p:cNvPr>
          <p:cNvSpPr/>
          <p:nvPr/>
        </p:nvSpPr>
        <p:spPr>
          <a:xfrm>
            <a:off x="1052051" y="5800791"/>
            <a:ext cx="1111045" cy="75266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Sol 1</a:t>
            </a:r>
          </a:p>
        </p:txBody>
      </p:sp>
      <p:sp>
        <p:nvSpPr>
          <p:cNvPr id="14" name="Oval 13">
            <a:extLst>
              <a:ext uri="{FF2B5EF4-FFF2-40B4-BE49-F238E27FC236}">
                <a16:creationId xmlns:a16="http://schemas.microsoft.com/office/drawing/2014/main" id="{D64B0CBD-FB6D-B406-0A2D-2961119DF9FB}"/>
              </a:ext>
            </a:extLst>
          </p:cNvPr>
          <p:cNvSpPr/>
          <p:nvPr/>
        </p:nvSpPr>
        <p:spPr>
          <a:xfrm>
            <a:off x="2748115" y="5811240"/>
            <a:ext cx="1111045" cy="75266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Sol 2</a:t>
            </a:r>
          </a:p>
        </p:txBody>
      </p:sp>
      <p:sp>
        <p:nvSpPr>
          <p:cNvPr id="15" name="Oval 14">
            <a:extLst>
              <a:ext uri="{FF2B5EF4-FFF2-40B4-BE49-F238E27FC236}">
                <a16:creationId xmlns:a16="http://schemas.microsoft.com/office/drawing/2014/main" id="{95491BB2-FFD4-7ED4-875A-CA1B1D563AAC}"/>
              </a:ext>
            </a:extLst>
          </p:cNvPr>
          <p:cNvSpPr/>
          <p:nvPr/>
        </p:nvSpPr>
        <p:spPr>
          <a:xfrm>
            <a:off x="4763728" y="5825166"/>
            <a:ext cx="1111045" cy="75266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Sol 3</a:t>
            </a:r>
          </a:p>
        </p:txBody>
      </p:sp>
    </p:spTree>
    <p:extLst>
      <p:ext uri="{BB962C8B-B14F-4D97-AF65-F5344CB8AC3E}">
        <p14:creationId xmlns:p14="http://schemas.microsoft.com/office/powerpoint/2010/main" val="187591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3DA1-9798-1C05-088F-84FE95FA3CB9}"/>
              </a:ext>
            </a:extLst>
          </p:cNvPr>
          <p:cNvSpPr>
            <a:spLocks noGrp="1"/>
          </p:cNvSpPr>
          <p:nvPr>
            <p:ph type="title"/>
          </p:nvPr>
        </p:nvSpPr>
        <p:spPr>
          <a:xfrm>
            <a:off x="845302" y="-11267"/>
            <a:ext cx="10515600" cy="1325563"/>
          </a:xfrm>
        </p:spPr>
        <p:txBody>
          <a:bodyPr/>
          <a:lstStyle/>
          <a:p>
            <a:r>
              <a:rPr lang="en-US" b="1" dirty="0"/>
              <a:t>3. Evidence Chains-supported Story Rewriting</a:t>
            </a:r>
            <a:br>
              <a:rPr lang="en-US" b="1" dirty="0"/>
            </a:br>
            <a:endParaRPr lang="en-US" b="1" dirty="0"/>
          </a:p>
        </p:txBody>
      </p:sp>
      <p:sp>
        <p:nvSpPr>
          <p:cNvPr id="4" name="Slide Number Placeholder 3">
            <a:extLst>
              <a:ext uri="{FF2B5EF4-FFF2-40B4-BE49-F238E27FC236}">
                <a16:creationId xmlns:a16="http://schemas.microsoft.com/office/drawing/2014/main" id="{782D1616-60B4-D008-007A-9B28B2CC0A18}"/>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3" name="Table Placeholder 2">
            <a:extLst>
              <a:ext uri="{FF2B5EF4-FFF2-40B4-BE49-F238E27FC236}">
                <a16:creationId xmlns:a16="http://schemas.microsoft.com/office/drawing/2014/main" id="{25593600-DDCF-AB28-5B93-FE6287C03AAB}"/>
              </a:ext>
            </a:extLst>
          </p:cNvPr>
          <p:cNvSpPr>
            <a:spLocks noGrp="1"/>
          </p:cNvSpPr>
          <p:nvPr>
            <p:ph type="tbl" sz="quarter" idx="14"/>
          </p:nvPr>
        </p:nvSpPr>
        <p:spPr>
          <a:xfrm>
            <a:off x="838200" y="2111381"/>
            <a:ext cx="10515600" cy="3570963"/>
          </a:xfrm>
        </p:spPr>
        <p:txBody>
          <a:bodyPr/>
          <a:lstStyle/>
          <a:p>
            <a:pPr>
              <a:buFont typeface="+mj-lt"/>
              <a:buAutoNum type="arabicPeriod"/>
            </a:pPr>
            <a:r>
              <a:rPr lang="en-US" dirty="0"/>
              <a:t> For each evidence chain, the “most suitable evidence chain” for the initial story is selected</a:t>
            </a:r>
          </a:p>
          <a:p>
            <a:pPr>
              <a:buFont typeface="+mj-lt"/>
              <a:buAutoNum type="arabicPeriod"/>
            </a:pPr>
            <a:r>
              <a:rPr lang="en-US" dirty="0"/>
              <a:t> The story is rewritten with the given evidence</a:t>
            </a:r>
          </a:p>
          <a:p>
            <a:endParaRPr lang="en-US" dirty="0"/>
          </a:p>
          <a:p>
            <a:pPr>
              <a:buFont typeface="+mj-lt"/>
              <a:buAutoNum type="arabicPeriod"/>
            </a:pPr>
            <a:endParaRPr lang="en-US" dirty="0"/>
          </a:p>
          <a:p>
            <a:endParaRPr lang="en-US" dirty="0"/>
          </a:p>
          <a:p>
            <a:pPr>
              <a:buFont typeface="+mj-lt"/>
              <a:buAutoNum type="arabicPeriod"/>
            </a:pPr>
            <a:endParaRPr lang="en-US" dirty="0"/>
          </a:p>
        </p:txBody>
      </p:sp>
    </p:spTree>
    <p:extLst>
      <p:ext uri="{BB962C8B-B14F-4D97-AF65-F5344CB8AC3E}">
        <p14:creationId xmlns:p14="http://schemas.microsoft.com/office/powerpoint/2010/main" val="136015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CE02-4630-15C3-B6E0-C1C3A67F7FD0}"/>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56C4B573-016C-D496-8F21-5932DE417774}"/>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B5E008B2-9715-59CB-B3E9-927A6F42EFBB}"/>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11266" name="Picture 2">
            <a:extLst>
              <a:ext uri="{FF2B5EF4-FFF2-40B4-BE49-F238E27FC236}">
                <a16:creationId xmlns:a16="http://schemas.microsoft.com/office/drawing/2014/main" id="{525001A9-6DAA-014C-B8C8-91EFCA71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5853"/>
            <a:ext cx="12192001" cy="632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1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0C5E-CB7F-57E4-0E33-BDA4F2A140B6}"/>
              </a:ext>
            </a:extLst>
          </p:cNvPr>
          <p:cNvSpPr>
            <a:spLocks noGrp="1"/>
          </p:cNvSpPr>
          <p:nvPr>
            <p:ph type="title"/>
          </p:nvPr>
        </p:nvSpPr>
        <p:spPr/>
        <p:txBody>
          <a:bodyPr/>
          <a:lstStyle/>
          <a:p>
            <a:r>
              <a:rPr lang="en-US" dirty="0"/>
              <a:t>Isn’t this just copying stories from WIKISTORY? NO! </a:t>
            </a:r>
          </a:p>
        </p:txBody>
      </p:sp>
      <p:sp>
        <p:nvSpPr>
          <p:cNvPr id="3" name="Table Placeholder 2">
            <a:extLst>
              <a:ext uri="{FF2B5EF4-FFF2-40B4-BE49-F238E27FC236}">
                <a16:creationId xmlns:a16="http://schemas.microsoft.com/office/drawing/2014/main" id="{B6F7ADEE-6F39-68DD-70B7-3832526A89A3}"/>
              </a:ext>
            </a:extLst>
          </p:cNvPr>
          <p:cNvSpPr>
            <a:spLocks noGrp="1"/>
          </p:cNvSpPr>
          <p:nvPr>
            <p:ph type="tbl" sz="quarter" idx="14"/>
          </p:nvPr>
        </p:nvSpPr>
        <p:spPr/>
        <p:txBody>
          <a:bodyPr/>
          <a:lstStyle/>
          <a:p>
            <a:r>
              <a:rPr lang="en-US" dirty="0"/>
              <a:t>No </a:t>
            </a:r>
            <a:r>
              <a:rPr lang="en-US" dirty="0" err="1"/>
              <a:t>ngram</a:t>
            </a:r>
            <a:r>
              <a:rPr lang="en-US" dirty="0"/>
              <a:t> matches/plagiarism they could find +</a:t>
            </a:r>
          </a:p>
          <a:p>
            <a:endParaRPr lang="en-US" dirty="0"/>
          </a:p>
        </p:txBody>
      </p:sp>
      <p:sp>
        <p:nvSpPr>
          <p:cNvPr id="4" name="Slide Number Placeholder 3">
            <a:extLst>
              <a:ext uri="{FF2B5EF4-FFF2-40B4-BE49-F238E27FC236}">
                <a16:creationId xmlns:a16="http://schemas.microsoft.com/office/drawing/2014/main" id="{39689BD6-7D37-CA7E-8334-B1D106081361}"/>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13316" name="Picture 4">
            <a:extLst>
              <a:ext uri="{FF2B5EF4-FFF2-40B4-BE49-F238E27FC236}">
                <a16:creationId xmlns:a16="http://schemas.microsoft.com/office/drawing/2014/main" id="{19E2113C-E679-AB42-A95F-181A82CAB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099" y="2659933"/>
            <a:ext cx="85725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40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3BD6-BE61-92D6-AAE7-9EF81B3AC8FD}"/>
              </a:ext>
            </a:extLst>
          </p:cNvPr>
          <p:cNvSpPr>
            <a:spLocks noGrp="1"/>
          </p:cNvSpPr>
          <p:nvPr>
            <p:ph type="title"/>
          </p:nvPr>
        </p:nvSpPr>
        <p:spPr/>
        <p:txBody>
          <a:bodyPr/>
          <a:lstStyle/>
          <a:p>
            <a:r>
              <a:rPr lang="en-US" dirty="0"/>
              <a:t>Also outperform humans?</a:t>
            </a:r>
          </a:p>
        </p:txBody>
      </p:sp>
      <p:sp>
        <p:nvSpPr>
          <p:cNvPr id="3" name="Table Placeholder 2">
            <a:extLst>
              <a:ext uri="{FF2B5EF4-FFF2-40B4-BE49-F238E27FC236}">
                <a16:creationId xmlns:a16="http://schemas.microsoft.com/office/drawing/2014/main" id="{4EE02C14-DB73-C240-2BAD-6519D4D3C9A4}"/>
              </a:ext>
            </a:extLst>
          </p:cNvPr>
          <p:cNvSpPr>
            <a:spLocks noGrp="1"/>
          </p:cNvSpPr>
          <p:nvPr>
            <p:ph type="tbl" sz="quarter" idx="14"/>
          </p:nvPr>
        </p:nvSpPr>
        <p:spPr/>
        <p:txBody>
          <a:bodyPr/>
          <a:lstStyle/>
          <a:p>
            <a:endParaRPr lang="en-US"/>
          </a:p>
        </p:txBody>
      </p:sp>
      <p:sp>
        <p:nvSpPr>
          <p:cNvPr id="4" name="Slide Number Placeholder 3">
            <a:extLst>
              <a:ext uri="{FF2B5EF4-FFF2-40B4-BE49-F238E27FC236}">
                <a16:creationId xmlns:a16="http://schemas.microsoft.com/office/drawing/2014/main" id="{83232391-D0B9-F90E-952E-F09176BF0203}"/>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14338" name="Picture 2">
            <a:extLst>
              <a:ext uri="{FF2B5EF4-FFF2-40B4-BE49-F238E27FC236}">
                <a16:creationId xmlns:a16="http://schemas.microsoft.com/office/drawing/2014/main" id="{2E12DAE6-E372-4235-6ED5-4BC5FE65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87" y="2737501"/>
            <a:ext cx="11159625" cy="231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906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fontScale="85000" lnSpcReduction="10000"/>
          </a:bodyPr>
          <a:lstStyle/>
          <a:p>
            <a:r>
              <a:rPr lang="en-US" dirty="0"/>
              <a:t>My Guesses</a:t>
            </a:r>
          </a:p>
          <a:p>
            <a:r>
              <a:rPr lang="en-US" dirty="0"/>
              <a:t>Prior approaches</a:t>
            </a:r>
          </a:p>
          <a:p>
            <a:r>
              <a:rPr lang="en-US" dirty="0"/>
              <a:t>GROVE</a:t>
            </a:r>
          </a:p>
          <a:p>
            <a:r>
              <a:rPr lang="en-US" dirty="0"/>
              <a:t>Can LLMs write good stories?</a:t>
            </a:r>
          </a:p>
          <a:p>
            <a:r>
              <a:rPr lang="en-US" dirty="0"/>
              <a:t>Can LLMs plan out stories?</a:t>
            </a:r>
          </a:p>
          <a:p>
            <a:r>
              <a:rPr lang="en-US" dirty="0"/>
              <a:t>Generating plot</a:t>
            </a:r>
          </a:p>
          <a:p>
            <a:r>
              <a:rPr lang="en-US" dirty="0"/>
              <a:t>Making foundational models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944C-6293-D7A4-1922-929DED2B8ABB}"/>
              </a:ext>
            </a:extLst>
          </p:cNvPr>
          <p:cNvSpPr>
            <a:spLocks noGrp="1"/>
          </p:cNvSpPr>
          <p:nvPr>
            <p:ph type="title"/>
          </p:nvPr>
        </p:nvSpPr>
        <p:spPr/>
        <p:txBody>
          <a:bodyPr/>
          <a:lstStyle/>
          <a:p>
            <a:r>
              <a:rPr lang="en-US" dirty="0"/>
              <a:t>One limitation</a:t>
            </a:r>
          </a:p>
        </p:txBody>
      </p:sp>
      <p:sp>
        <p:nvSpPr>
          <p:cNvPr id="3" name="Table Placeholder 2">
            <a:extLst>
              <a:ext uri="{FF2B5EF4-FFF2-40B4-BE49-F238E27FC236}">
                <a16:creationId xmlns:a16="http://schemas.microsoft.com/office/drawing/2014/main" id="{43801CBB-1C44-9C23-7C2D-169D58BB0452}"/>
              </a:ext>
            </a:extLst>
          </p:cNvPr>
          <p:cNvSpPr>
            <a:spLocks noGrp="1"/>
          </p:cNvSpPr>
          <p:nvPr>
            <p:ph type="tbl" sz="quarter" idx="14"/>
          </p:nvPr>
        </p:nvSpPr>
        <p:spPr/>
        <p:txBody>
          <a:bodyPr/>
          <a:lstStyle/>
          <a:p>
            <a:r>
              <a:rPr lang="en-US" dirty="0"/>
              <a:t>Can only handle stories in GPT 4 context length</a:t>
            </a:r>
          </a:p>
        </p:txBody>
      </p:sp>
      <p:sp>
        <p:nvSpPr>
          <p:cNvPr id="4" name="Slide Number Placeholder 3">
            <a:extLst>
              <a:ext uri="{FF2B5EF4-FFF2-40B4-BE49-F238E27FC236}">
                <a16:creationId xmlns:a16="http://schemas.microsoft.com/office/drawing/2014/main" id="{A1ECDCC8-A3DA-66E0-5C1B-04BB5441ADEC}"/>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3928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02C2-E5B8-6790-9803-ED3AA4DF077A}"/>
              </a:ext>
            </a:extLst>
          </p:cNvPr>
          <p:cNvSpPr>
            <a:spLocks noGrp="1"/>
          </p:cNvSpPr>
          <p:nvPr>
            <p:ph type="title"/>
          </p:nvPr>
        </p:nvSpPr>
        <p:spPr/>
        <p:txBody>
          <a:bodyPr/>
          <a:lstStyle/>
          <a:p>
            <a:r>
              <a:rPr lang="en-US" dirty="0"/>
              <a:t>Now then are we finished?</a:t>
            </a:r>
            <a:br>
              <a:rPr lang="en-US" dirty="0"/>
            </a:br>
            <a:r>
              <a:rPr lang="en-US" dirty="0"/>
              <a:t>Let’s evaluate the assumptions!</a:t>
            </a:r>
          </a:p>
        </p:txBody>
      </p:sp>
      <p:sp>
        <p:nvSpPr>
          <p:cNvPr id="3" name="Table Placeholder 2">
            <a:extLst>
              <a:ext uri="{FF2B5EF4-FFF2-40B4-BE49-F238E27FC236}">
                <a16:creationId xmlns:a16="http://schemas.microsoft.com/office/drawing/2014/main" id="{977D0702-00E1-424E-26CC-84EFD5C1DEB4}"/>
              </a:ext>
            </a:extLst>
          </p:cNvPr>
          <p:cNvSpPr>
            <a:spLocks noGrp="1"/>
          </p:cNvSpPr>
          <p:nvPr>
            <p:ph type="tbl" sz="quarter" idx="14"/>
          </p:nvPr>
        </p:nvSpPr>
        <p:spPr/>
        <p:txBody>
          <a:bodyPr/>
          <a:lstStyle/>
          <a:p>
            <a:pPr marL="457200" indent="-457200">
              <a:buAutoNum type="arabicPeriod"/>
            </a:pPr>
            <a:r>
              <a:rPr lang="en-US" dirty="0"/>
              <a:t>LLMs can write good stories in all other aspects than complexity</a:t>
            </a:r>
          </a:p>
          <a:p>
            <a:pPr marL="457200" indent="-457200">
              <a:buAutoNum type="arabicPeriod"/>
            </a:pPr>
            <a:r>
              <a:rPr lang="en-US" dirty="0"/>
              <a:t>LLMs are capable of making complex plots</a:t>
            </a:r>
          </a:p>
          <a:p>
            <a:r>
              <a:rPr lang="en-US" dirty="0"/>
              <a:t>Are these assumptions true?</a:t>
            </a:r>
          </a:p>
        </p:txBody>
      </p:sp>
      <p:sp>
        <p:nvSpPr>
          <p:cNvPr id="4" name="Slide Number Placeholder 3">
            <a:extLst>
              <a:ext uri="{FF2B5EF4-FFF2-40B4-BE49-F238E27FC236}">
                <a16:creationId xmlns:a16="http://schemas.microsoft.com/office/drawing/2014/main" id="{43E59D03-1E85-6119-FFD5-169BD2898028}"/>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75266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B73C-3A56-875D-D4B1-00A8854F6F95}"/>
              </a:ext>
            </a:extLst>
          </p:cNvPr>
          <p:cNvSpPr>
            <a:spLocks noGrp="1"/>
          </p:cNvSpPr>
          <p:nvPr>
            <p:ph type="ctrTitle"/>
          </p:nvPr>
        </p:nvSpPr>
        <p:spPr/>
        <p:txBody>
          <a:bodyPr/>
          <a:lstStyle/>
          <a:p>
            <a:r>
              <a:rPr lang="en-US" dirty="0"/>
              <a:t>can LLMs write good stories in all other aspects than complexity?</a:t>
            </a:r>
          </a:p>
        </p:txBody>
      </p:sp>
    </p:spTree>
    <p:extLst>
      <p:ext uri="{BB962C8B-B14F-4D97-AF65-F5344CB8AC3E}">
        <p14:creationId xmlns:p14="http://schemas.microsoft.com/office/powerpoint/2010/main" val="2192418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Creating Suspenseful Stories: Iterative Planning with Large Language Models</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4" name="Slide Number Placeholder 3">
            <a:extLst>
              <a:ext uri="{FF2B5EF4-FFF2-40B4-BE49-F238E27FC236}">
                <a16:creationId xmlns:a16="http://schemas.microsoft.com/office/drawing/2014/main" id="{EB3A411C-9522-380C-6ABD-DBFC28D0BBC7}"/>
              </a:ext>
            </a:extLst>
          </p:cNvPr>
          <p:cNvSpPr>
            <a:spLocks/>
          </p:cNvSpPr>
          <p:nvPr/>
        </p:nvSpPr>
        <p:spPr>
          <a:xfrm>
            <a:off x="2933700" y="2797255"/>
            <a:ext cx="3924300" cy="464499"/>
          </a:xfrm>
          <a:prstGeom prst="rect">
            <a:avLst/>
          </a:prstGeom>
        </p:spPr>
        <p:txBody>
          <a:bodyPr vert="horz" lIns="91440" tIns="45720" rIns="91440" bIns="45720" rtlCol="0" anchor="t">
            <a:normAutofit/>
          </a:bodyPr>
          <a:lstStyle/>
          <a:p>
            <a:pPr>
              <a:lnSpc>
                <a:spcPct val="90000"/>
              </a:lnSpc>
              <a:spcBef>
                <a:spcPts val="1000"/>
              </a:spcBef>
              <a:spcAft>
                <a:spcPts val="600"/>
              </a:spcAft>
            </a:pPr>
            <a:fld id="{A49DFD55-3C28-40EF-9E31-A92D2E4017FF}" type="slidenum">
              <a:rPr lang="en-US" b="1" kern="1200" spc="50" baseline="0" dirty="0">
                <a:latin typeface="+mj-lt"/>
                <a:ea typeface="+mj-ea"/>
                <a:cs typeface="+mj-cs"/>
              </a:rPr>
              <a:pPr>
                <a:lnSpc>
                  <a:spcPct val="90000"/>
                </a:lnSpc>
                <a:spcBef>
                  <a:spcPts val="1000"/>
                </a:spcBef>
                <a:spcAft>
                  <a:spcPts val="600"/>
                </a:spcAft>
              </a:pPr>
              <a:t>23</a:t>
            </a:fld>
            <a:endParaRPr lang="en-US" b="1" kern="1200" spc="50" baseline="0" dirty="0">
              <a:latin typeface="+mj-lt"/>
              <a:ea typeface="+mj-ea"/>
              <a:cs typeface="+mj-cs"/>
            </a:endParaRPr>
          </a:p>
        </p:txBody>
      </p:sp>
      <p:pic>
        <p:nvPicPr>
          <p:cNvPr id="8" name="Picture 7">
            <a:extLst>
              <a:ext uri="{FF2B5EF4-FFF2-40B4-BE49-F238E27FC236}">
                <a16:creationId xmlns:a16="http://schemas.microsoft.com/office/drawing/2014/main" id="{7DDC3A96-C644-E6FE-3F19-24365CEEA2BA}"/>
              </a:ext>
            </a:extLst>
          </p:cNvPr>
          <p:cNvPicPr>
            <a:picLocks noChangeAspect="1"/>
          </p:cNvPicPr>
          <p:nvPr/>
        </p:nvPicPr>
        <p:blipFill>
          <a:blip r:embed="rId2"/>
          <a:stretch>
            <a:fillRect/>
          </a:stretch>
        </p:blipFill>
        <p:spPr>
          <a:xfrm>
            <a:off x="2113935" y="1922470"/>
            <a:ext cx="4323812" cy="4563390"/>
          </a:xfrm>
          <a:prstGeom prst="rect">
            <a:avLst/>
          </a:prstGeom>
          <a:noFill/>
        </p:spPr>
      </p:pic>
      <p:sp>
        <p:nvSpPr>
          <p:cNvPr id="3" name="Table Placeholder 2">
            <a:extLst>
              <a:ext uri="{FF2B5EF4-FFF2-40B4-BE49-F238E27FC236}">
                <a16:creationId xmlns:a16="http://schemas.microsoft.com/office/drawing/2014/main" id="{88CD4B29-C326-565D-9700-4852F97F1F93}"/>
              </a:ext>
            </a:extLst>
          </p:cNvPr>
          <p:cNvSpPr>
            <a:spLocks/>
          </p:cNvSpPr>
          <p:nvPr/>
        </p:nvSpPr>
        <p:spPr>
          <a:xfrm>
            <a:off x="7410173" y="3251595"/>
            <a:ext cx="3943627" cy="3234264"/>
          </a:xfrm>
          <a:prstGeom prst="rect">
            <a:avLst/>
          </a:prstGeom>
        </p:spPr>
        <p:txBody>
          <a:bodyPr vert="horz" lIns="91440" tIns="0" rIns="91440" bIns="45720" rtlCol="0">
            <a:normAutofit/>
          </a:bodyPr>
          <a:lstStyle/>
          <a:p>
            <a:pPr>
              <a:spcBef>
                <a:spcPts val="1000"/>
              </a:spcBef>
              <a:spcAft>
                <a:spcPts val="600"/>
              </a:spcAft>
              <a:buFont typeface="Arial" panose="020B0604020202020204" pitchFamily="34" charset="0"/>
            </a:pPr>
            <a:r>
              <a:rPr lang="en-US" b="0" spc="50" dirty="0"/>
              <a:t>Found LLMs are not good for writing suspense out of the box</a:t>
            </a: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23</a:t>
            </a:fld>
            <a:endParaRPr lang="en-US"/>
          </a:p>
        </p:txBody>
      </p:sp>
    </p:spTree>
    <p:extLst>
      <p:ext uri="{BB962C8B-B14F-4D97-AF65-F5344CB8AC3E}">
        <p14:creationId xmlns:p14="http://schemas.microsoft.com/office/powerpoint/2010/main" val="64902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24</a:t>
            </a:fld>
            <a:endParaRPr lang="en-US"/>
          </a:p>
        </p:txBody>
      </p:sp>
      <p:pic>
        <p:nvPicPr>
          <p:cNvPr id="15362" name="Picture 2">
            <a:extLst>
              <a:ext uri="{FF2B5EF4-FFF2-40B4-BE49-F238E27FC236}">
                <a16:creationId xmlns:a16="http://schemas.microsoft.com/office/drawing/2014/main" id="{E4F8B508-EB59-F367-9788-5C840446B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385" y="68826"/>
            <a:ext cx="3869200" cy="6789174"/>
          </a:xfrm>
          <a:prstGeom prst="rect">
            <a:avLst/>
          </a:prstGeom>
          <a:noFill/>
          <a:extLst>
            <a:ext uri="{909E8E84-426E-40DD-AFC4-6F175D3DCCD1}">
              <a14:hiddenFill xmlns:a14="http://schemas.microsoft.com/office/drawing/2010/main">
                <a:solidFill>
                  <a:srgbClr val="FFFFFF"/>
                </a:solidFill>
              </a14:hiddenFill>
            </a:ext>
          </a:extLst>
        </p:spPr>
      </p:pic>
      <p:sp>
        <p:nvSpPr>
          <p:cNvPr id="7" name="Table Placeholder 2">
            <a:extLst>
              <a:ext uri="{FF2B5EF4-FFF2-40B4-BE49-F238E27FC236}">
                <a16:creationId xmlns:a16="http://schemas.microsoft.com/office/drawing/2014/main" id="{86B62975-DC81-A03F-5279-392AEE72CC65}"/>
              </a:ext>
            </a:extLst>
          </p:cNvPr>
          <p:cNvSpPr>
            <a:spLocks/>
          </p:cNvSpPr>
          <p:nvPr/>
        </p:nvSpPr>
        <p:spPr>
          <a:xfrm>
            <a:off x="6188988" y="1481789"/>
            <a:ext cx="3943627" cy="3234264"/>
          </a:xfrm>
          <a:prstGeom prst="rect">
            <a:avLst/>
          </a:prstGeom>
        </p:spPr>
        <p:txBody>
          <a:bodyPr vert="horz" lIns="91440" tIns="0" rIns="91440" bIns="45720" rtlCol="0">
            <a:normAutofit/>
          </a:bodyPr>
          <a:lstStyle/>
          <a:p>
            <a:pPr>
              <a:spcBef>
                <a:spcPts val="1000"/>
              </a:spcBef>
              <a:spcAft>
                <a:spcPts val="600"/>
              </a:spcAft>
              <a:buFont typeface="Arial" panose="020B0604020202020204" pitchFamily="34" charset="0"/>
            </a:pPr>
            <a:r>
              <a:rPr lang="en-US" b="0" spc="50" dirty="0"/>
              <a:t>Come up with goal and have an antagonist </a:t>
            </a:r>
            <a:r>
              <a:rPr lang="en-US" b="0" spc="50" dirty="0" err="1"/>
              <a:t>llm</a:t>
            </a:r>
            <a:r>
              <a:rPr lang="en-US" b="0" spc="50" dirty="0"/>
              <a:t>! As for suspense</a:t>
            </a:r>
          </a:p>
          <a:p>
            <a:pPr>
              <a:buFont typeface="+mj-lt"/>
              <a:buAutoNum type="arabicPeriod"/>
            </a:pPr>
            <a:r>
              <a:rPr lang="en-US" dirty="0"/>
              <a:t>There must be a protagonist that is empathetic to the reader</a:t>
            </a:r>
          </a:p>
          <a:p>
            <a:pPr>
              <a:buFont typeface="+mj-lt"/>
              <a:buAutoNum type="arabicPeriod"/>
            </a:pPr>
            <a:r>
              <a:rPr lang="en-US" dirty="0"/>
              <a:t>That protagonist must face a high possibility of an outcome undesired by the protagonist and the reader</a:t>
            </a:r>
          </a:p>
          <a:p>
            <a:pPr>
              <a:buFont typeface="+mj-lt"/>
              <a:buAutoNum type="arabicPeriod"/>
            </a:pPr>
            <a:r>
              <a:rPr lang="en-US" dirty="0"/>
              <a:t>The quantity and quality (roughly in terms of expected probability) of ways of avoiding that undesired outcome are reduced</a:t>
            </a:r>
          </a:p>
          <a:p>
            <a:pPr>
              <a:spcBef>
                <a:spcPts val="1000"/>
              </a:spcBef>
              <a:spcAft>
                <a:spcPts val="600"/>
              </a:spcAft>
              <a:buFont typeface="Arial" panose="020B0604020202020204" pitchFamily="34" charset="0"/>
            </a:pPr>
            <a:endParaRPr lang="en-US" b="0" spc="50" dirty="0"/>
          </a:p>
          <a:p>
            <a:pPr>
              <a:spcBef>
                <a:spcPts val="1000"/>
              </a:spcBef>
              <a:spcAft>
                <a:spcPts val="600"/>
              </a:spcAft>
              <a:buFont typeface="Arial" panose="020B0604020202020204" pitchFamily="34" charset="0"/>
            </a:pPr>
            <a:endParaRPr lang="en-US" b="0" spc="50" dirty="0"/>
          </a:p>
        </p:txBody>
      </p:sp>
    </p:spTree>
    <p:extLst>
      <p:ext uri="{BB962C8B-B14F-4D97-AF65-F5344CB8AC3E}">
        <p14:creationId xmlns:p14="http://schemas.microsoft.com/office/powerpoint/2010/main" val="1932422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dirty="0"/>
              <a:t>Improving Pacing in Long-Form Story Planning</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4" name="Slide Number Placeholder 3">
            <a:extLst>
              <a:ext uri="{FF2B5EF4-FFF2-40B4-BE49-F238E27FC236}">
                <a16:creationId xmlns:a16="http://schemas.microsoft.com/office/drawing/2014/main" id="{EB3A411C-9522-380C-6ABD-DBFC28D0BBC7}"/>
              </a:ext>
            </a:extLst>
          </p:cNvPr>
          <p:cNvSpPr>
            <a:spLocks/>
          </p:cNvSpPr>
          <p:nvPr/>
        </p:nvSpPr>
        <p:spPr>
          <a:xfrm>
            <a:off x="2933700" y="2797255"/>
            <a:ext cx="3924300" cy="464499"/>
          </a:xfrm>
          <a:prstGeom prst="rect">
            <a:avLst/>
          </a:prstGeom>
        </p:spPr>
        <p:txBody>
          <a:bodyPr vert="horz" lIns="91440" tIns="45720" rIns="91440" bIns="45720" rtlCol="0" anchor="t">
            <a:normAutofit/>
          </a:bodyPr>
          <a:lstStyle/>
          <a:p>
            <a:pPr>
              <a:lnSpc>
                <a:spcPct val="90000"/>
              </a:lnSpc>
              <a:spcBef>
                <a:spcPts val="1000"/>
              </a:spcBef>
              <a:spcAft>
                <a:spcPts val="600"/>
              </a:spcAft>
            </a:pPr>
            <a:fld id="{A49DFD55-3C28-40EF-9E31-A92D2E4017FF}" type="slidenum">
              <a:rPr lang="en-US" b="1" kern="1200" spc="50" baseline="0" dirty="0">
                <a:latin typeface="+mj-lt"/>
                <a:ea typeface="+mj-ea"/>
                <a:cs typeface="+mj-cs"/>
              </a:rPr>
              <a:pPr>
                <a:lnSpc>
                  <a:spcPct val="90000"/>
                </a:lnSpc>
                <a:spcBef>
                  <a:spcPts val="1000"/>
                </a:spcBef>
                <a:spcAft>
                  <a:spcPts val="600"/>
                </a:spcAft>
              </a:pPr>
              <a:t>25</a:t>
            </a:fld>
            <a:endParaRPr lang="en-US" b="1" kern="1200" spc="50" baseline="0" dirty="0">
              <a:latin typeface="+mj-lt"/>
              <a:ea typeface="+mj-ea"/>
              <a:cs typeface="+mj-cs"/>
            </a:endParaRPr>
          </a:p>
        </p:txBody>
      </p:sp>
      <p:sp>
        <p:nvSpPr>
          <p:cNvPr id="3" name="Table Placeholder 2">
            <a:extLst>
              <a:ext uri="{FF2B5EF4-FFF2-40B4-BE49-F238E27FC236}">
                <a16:creationId xmlns:a16="http://schemas.microsoft.com/office/drawing/2014/main" id="{88CD4B29-C326-565D-9700-4852F97F1F93}"/>
              </a:ext>
            </a:extLst>
          </p:cNvPr>
          <p:cNvSpPr>
            <a:spLocks/>
          </p:cNvSpPr>
          <p:nvPr/>
        </p:nvSpPr>
        <p:spPr>
          <a:xfrm>
            <a:off x="7410173" y="3251595"/>
            <a:ext cx="3943627" cy="3234264"/>
          </a:xfrm>
          <a:prstGeom prst="rect">
            <a:avLst/>
          </a:prstGeom>
        </p:spPr>
        <p:txBody>
          <a:bodyPr vert="horz" lIns="91440" tIns="0" rIns="91440" bIns="45720" rtlCol="0">
            <a:normAutofit/>
          </a:bodyPr>
          <a:lstStyle/>
          <a:p>
            <a:pPr>
              <a:spcBef>
                <a:spcPts val="1000"/>
              </a:spcBef>
              <a:spcAft>
                <a:spcPts val="600"/>
              </a:spcAft>
              <a:buFont typeface="Arial" panose="020B0604020202020204" pitchFamily="34" charset="0"/>
            </a:pPr>
            <a:r>
              <a:rPr lang="en-US" b="0" spc="50" dirty="0"/>
              <a:t>Found LLMs have unnatural pacing</a:t>
            </a:r>
          </a:p>
          <a:p>
            <a:pPr>
              <a:buFont typeface="+mj-lt"/>
              <a:buAutoNum type="arabicPeriod"/>
            </a:pPr>
            <a:r>
              <a:rPr lang="en-US" dirty="0"/>
              <a:t>Find the vaguest part of the outline by comparing every fact to each other.</a:t>
            </a:r>
          </a:p>
          <a:p>
            <a:pPr>
              <a:buFont typeface="+mj-lt"/>
              <a:buAutoNum type="arabicPeriod"/>
            </a:pPr>
            <a:r>
              <a:rPr lang="en-US" dirty="0"/>
              <a:t>Generate/Expand on it using GPT-4 for it to be more concrete.</a:t>
            </a:r>
          </a:p>
          <a:p>
            <a:pPr>
              <a:spcBef>
                <a:spcPts val="1000"/>
              </a:spcBef>
              <a:spcAft>
                <a:spcPts val="600"/>
              </a:spcAft>
              <a:buFont typeface="Arial" panose="020B0604020202020204" pitchFamily="34" charset="0"/>
            </a:pPr>
            <a:r>
              <a:rPr lang="en-US" b="0" spc="50" dirty="0"/>
              <a:t>-&gt; Generate story</a:t>
            </a: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25</a:t>
            </a:fld>
            <a:endParaRPr lang="en-US"/>
          </a:p>
        </p:txBody>
      </p:sp>
      <p:pic>
        <p:nvPicPr>
          <p:cNvPr id="16386" name="Picture 2">
            <a:extLst>
              <a:ext uri="{FF2B5EF4-FFF2-40B4-BE49-F238E27FC236}">
                <a16:creationId xmlns:a16="http://schemas.microsoft.com/office/drawing/2014/main" id="{6D7C433F-EE65-C54B-E5E8-3F657EEA1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639" y="2085235"/>
            <a:ext cx="6048330" cy="420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600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B73C-3A56-875D-D4B1-00A8854F6F95}"/>
              </a:ext>
            </a:extLst>
          </p:cNvPr>
          <p:cNvSpPr>
            <a:spLocks noGrp="1"/>
          </p:cNvSpPr>
          <p:nvPr>
            <p:ph type="ctrTitle"/>
          </p:nvPr>
        </p:nvSpPr>
        <p:spPr/>
        <p:txBody>
          <a:bodyPr/>
          <a:lstStyle/>
          <a:p>
            <a:r>
              <a:rPr lang="en-US" dirty="0"/>
              <a:t>Can LLMs generate complex plots?</a:t>
            </a:r>
          </a:p>
        </p:txBody>
      </p:sp>
    </p:spTree>
    <p:extLst>
      <p:ext uri="{BB962C8B-B14F-4D97-AF65-F5344CB8AC3E}">
        <p14:creationId xmlns:p14="http://schemas.microsoft.com/office/powerpoint/2010/main" val="3776977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Large Language Models Fall Short: Understanding Complex Relationships in Detective Narratives</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27</a:t>
            </a:fld>
            <a:endParaRPr lang="en-US"/>
          </a:p>
        </p:txBody>
      </p:sp>
      <p:pic>
        <p:nvPicPr>
          <p:cNvPr id="18434" name="Picture 2">
            <a:extLst>
              <a:ext uri="{FF2B5EF4-FFF2-40B4-BE49-F238E27FC236}">
                <a16:creationId xmlns:a16="http://schemas.microsoft.com/office/drawing/2014/main" id="{E2E067AC-9CA6-A57E-578B-312F90823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55" y="2092324"/>
            <a:ext cx="6629400"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Table Placeholder 2">
            <a:extLst>
              <a:ext uri="{FF2B5EF4-FFF2-40B4-BE49-F238E27FC236}">
                <a16:creationId xmlns:a16="http://schemas.microsoft.com/office/drawing/2014/main" id="{F8A3E234-7FF8-B98D-E5E0-27802E6E6F81}"/>
              </a:ext>
            </a:extLst>
          </p:cNvPr>
          <p:cNvSpPr>
            <a:spLocks/>
          </p:cNvSpPr>
          <p:nvPr/>
        </p:nvSpPr>
        <p:spPr>
          <a:xfrm>
            <a:off x="7591286" y="2268369"/>
            <a:ext cx="3943627" cy="3234264"/>
          </a:xfrm>
          <a:prstGeom prst="rect">
            <a:avLst/>
          </a:prstGeom>
        </p:spPr>
        <p:txBody>
          <a:bodyPr vert="horz" lIns="91440" tIns="0" rIns="91440" bIns="45720" rtlCol="0">
            <a:normAutofit/>
          </a:bodyPr>
          <a:lstStyle/>
          <a:p>
            <a:r>
              <a:rPr lang="en-US" dirty="0"/>
              <a:t>authors found that current LLMs have “limitations in inferencing complex relationships and handling longer narratives”.</a:t>
            </a:r>
          </a:p>
        </p:txBody>
      </p:sp>
    </p:spTree>
    <p:extLst>
      <p:ext uri="{BB962C8B-B14F-4D97-AF65-F5344CB8AC3E}">
        <p14:creationId xmlns:p14="http://schemas.microsoft.com/office/powerpoint/2010/main" val="289853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Evaluating how good LLMs are for relationships is hard</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28</a:t>
            </a:fld>
            <a:endParaRPr lang="en-US"/>
          </a:p>
        </p:txBody>
      </p:sp>
      <p:sp>
        <p:nvSpPr>
          <p:cNvPr id="5" name="Table Placeholder 2">
            <a:extLst>
              <a:ext uri="{FF2B5EF4-FFF2-40B4-BE49-F238E27FC236}">
                <a16:creationId xmlns:a16="http://schemas.microsoft.com/office/drawing/2014/main" id="{F8A3E234-7FF8-B98D-E5E0-27802E6E6F81}"/>
              </a:ext>
            </a:extLst>
          </p:cNvPr>
          <p:cNvSpPr>
            <a:spLocks/>
          </p:cNvSpPr>
          <p:nvPr/>
        </p:nvSpPr>
        <p:spPr>
          <a:xfrm>
            <a:off x="1668380" y="2268369"/>
            <a:ext cx="9866534" cy="3651168"/>
          </a:xfrm>
          <a:prstGeom prst="rect">
            <a:avLst/>
          </a:prstGeom>
        </p:spPr>
        <p:txBody>
          <a:bodyPr vert="horz" lIns="91440" tIns="0" rIns="91440" bIns="45720" rtlCol="0">
            <a:normAutofit/>
          </a:bodyPr>
          <a:lstStyle/>
          <a:p>
            <a:pPr>
              <a:buFont typeface="+mj-lt"/>
              <a:buAutoNum type="arabicPeriod"/>
            </a:pPr>
            <a:r>
              <a:rPr lang="en-US" sz="2800" dirty="0"/>
              <a:t>The LLM are already trained on those stories, which I presume are classics like the Gutenberg project</a:t>
            </a:r>
          </a:p>
          <a:p>
            <a:pPr>
              <a:buFont typeface="+mj-lt"/>
              <a:buAutoNum type="arabicPeriod"/>
            </a:pPr>
            <a:r>
              <a:rPr lang="en-US" sz="2800" dirty="0"/>
              <a:t>The stories are too simple, ex children's stories where “characters and their relationships are typically introduced when the characters first appear in the narrative”</a:t>
            </a:r>
          </a:p>
          <a:p>
            <a:r>
              <a:rPr lang="en-US" sz="2800" dirty="0"/>
              <a:t>However, in more complicated stories, the information about each character is “incomplete and uncertain” and can be contradictory for ex lies!</a:t>
            </a:r>
          </a:p>
          <a:p>
            <a:pPr>
              <a:buFont typeface="+mj-lt"/>
              <a:buAutoNum type="arabicPeriod"/>
            </a:pPr>
            <a:endParaRPr lang="en-US" sz="2800" dirty="0"/>
          </a:p>
        </p:txBody>
      </p:sp>
    </p:spTree>
    <p:extLst>
      <p:ext uri="{BB962C8B-B14F-4D97-AF65-F5344CB8AC3E}">
        <p14:creationId xmlns:p14="http://schemas.microsoft.com/office/powerpoint/2010/main" val="379011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New evaluation! CONAN=</a:t>
            </a:r>
            <a:r>
              <a:rPr lang="en-US" b="1" dirty="0" err="1"/>
              <a:t>COntextual</a:t>
            </a:r>
            <a:r>
              <a:rPr lang="en-US" b="1" dirty="0"/>
              <a:t> Narrative </a:t>
            </a:r>
            <a:r>
              <a:rPr lang="en-US" b="1" dirty="0" err="1"/>
              <a:t>ANalysis</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29</a:t>
            </a:fld>
            <a:endParaRPr lang="en-US"/>
          </a:p>
        </p:txBody>
      </p:sp>
      <p:pic>
        <p:nvPicPr>
          <p:cNvPr id="20482" name="Picture 2">
            <a:extLst>
              <a:ext uri="{FF2B5EF4-FFF2-40B4-BE49-F238E27FC236}">
                <a16:creationId xmlns:a16="http://schemas.microsoft.com/office/drawing/2014/main" id="{50FDAF9C-1A79-641F-BFA7-2D48CDE58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40" y="1887560"/>
            <a:ext cx="3472463" cy="4833914"/>
          </a:xfrm>
          <a:prstGeom prst="rect">
            <a:avLst/>
          </a:prstGeom>
          <a:noFill/>
          <a:extLst>
            <a:ext uri="{909E8E84-426E-40DD-AFC4-6F175D3DCCD1}">
              <a14:hiddenFill xmlns:a14="http://schemas.microsoft.com/office/drawing/2010/main">
                <a:solidFill>
                  <a:srgbClr val="FFFFFF"/>
                </a:solidFill>
              </a14:hiddenFill>
            </a:ext>
          </a:extLst>
        </p:spPr>
      </p:pic>
      <p:sp>
        <p:nvSpPr>
          <p:cNvPr id="3" name="Table Placeholder 2">
            <a:extLst>
              <a:ext uri="{FF2B5EF4-FFF2-40B4-BE49-F238E27FC236}">
                <a16:creationId xmlns:a16="http://schemas.microsoft.com/office/drawing/2014/main" id="{A2318319-EF60-D271-F97B-2A0AD4F5AC69}"/>
              </a:ext>
            </a:extLst>
          </p:cNvPr>
          <p:cNvSpPr>
            <a:spLocks/>
          </p:cNvSpPr>
          <p:nvPr/>
        </p:nvSpPr>
        <p:spPr>
          <a:xfrm>
            <a:off x="4798142" y="2268369"/>
            <a:ext cx="6736772" cy="3935786"/>
          </a:xfrm>
          <a:prstGeom prst="rect">
            <a:avLst/>
          </a:prstGeom>
        </p:spPr>
        <p:txBody>
          <a:bodyPr vert="horz" lIns="91440" tIns="0" rIns="91440" bIns="45720" rtlCol="0">
            <a:normAutofit/>
          </a:bodyPr>
          <a:lstStyle/>
          <a:p>
            <a:r>
              <a:rPr lang="en-US" sz="2800" dirty="0"/>
              <a:t>Input: Narrative of K </a:t>
            </a:r>
            <a:r>
              <a:rPr lang="en-US" sz="2800" dirty="0" err="1"/>
              <a:t>characters+Background</a:t>
            </a:r>
            <a:r>
              <a:rPr lang="en-US" sz="2800" dirty="0"/>
              <a:t> story from each of their perspective</a:t>
            </a:r>
          </a:p>
          <a:p>
            <a:r>
              <a:rPr lang="en-US" sz="2800" dirty="0"/>
              <a:t>Tasks:</a:t>
            </a:r>
          </a:p>
          <a:p>
            <a:pPr marL="514350" indent="-514350">
              <a:buAutoNum type="arabicPeriod"/>
            </a:pPr>
            <a:r>
              <a:rPr lang="en-US" sz="2800" dirty="0"/>
              <a:t>Extract all characters</a:t>
            </a:r>
          </a:p>
          <a:p>
            <a:pPr marL="514350" indent="-514350">
              <a:buAutoNum type="arabicPeriod"/>
            </a:pPr>
            <a:r>
              <a:rPr lang="en-US" sz="2800" dirty="0"/>
              <a:t>Link character perspectives from their point of view</a:t>
            </a:r>
          </a:p>
          <a:p>
            <a:pPr marL="514350" indent="-514350">
              <a:buAutoNum type="arabicPeriod"/>
            </a:pPr>
            <a:r>
              <a:rPr lang="en-US" sz="2800" dirty="0"/>
              <a:t>Infer hidden relationships</a:t>
            </a:r>
          </a:p>
        </p:txBody>
      </p:sp>
    </p:spTree>
    <p:extLst>
      <p:ext uri="{BB962C8B-B14F-4D97-AF65-F5344CB8AC3E}">
        <p14:creationId xmlns:p14="http://schemas.microsoft.com/office/powerpoint/2010/main" val="21724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839E-676F-D5AA-1D15-B60C1105A892}"/>
              </a:ext>
            </a:extLst>
          </p:cNvPr>
          <p:cNvSpPr>
            <a:spLocks noGrp="1"/>
          </p:cNvSpPr>
          <p:nvPr>
            <p:ph type="title"/>
          </p:nvPr>
        </p:nvSpPr>
        <p:spPr/>
        <p:txBody>
          <a:bodyPr/>
          <a:lstStyle/>
          <a:p>
            <a:r>
              <a:rPr lang="en-US" dirty="0"/>
              <a:t>3 Guesses</a:t>
            </a:r>
          </a:p>
        </p:txBody>
      </p:sp>
      <p:sp>
        <p:nvSpPr>
          <p:cNvPr id="3" name="Content Placeholder 2">
            <a:extLst>
              <a:ext uri="{FF2B5EF4-FFF2-40B4-BE49-F238E27FC236}">
                <a16:creationId xmlns:a16="http://schemas.microsoft.com/office/drawing/2014/main" id="{183F10AD-957E-9000-D577-E2E28C891B13}"/>
              </a:ext>
            </a:extLst>
          </p:cNvPr>
          <p:cNvSpPr>
            <a:spLocks noGrp="1"/>
          </p:cNvSpPr>
          <p:nvPr>
            <p:ph sz="half" idx="2"/>
          </p:nvPr>
        </p:nvSpPr>
        <p:spPr/>
        <p:txBody>
          <a:bodyPr/>
          <a:lstStyle/>
          <a:p>
            <a:endParaRPr lang="en-US" dirty="0"/>
          </a:p>
        </p:txBody>
      </p:sp>
      <p:sp>
        <p:nvSpPr>
          <p:cNvPr id="4" name="Slide Number Placeholder 3">
            <a:extLst>
              <a:ext uri="{FF2B5EF4-FFF2-40B4-BE49-F238E27FC236}">
                <a16:creationId xmlns:a16="http://schemas.microsoft.com/office/drawing/2014/main" id="{7582BC59-2896-EA03-F01E-11E655C5C070}"/>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329528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Why is Extract all characters hard?</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30</a:t>
            </a:fld>
            <a:endParaRPr lang="en-US"/>
          </a:p>
        </p:txBody>
      </p:sp>
      <p:sp>
        <p:nvSpPr>
          <p:cNvPr id="3" name="Table Placeholder 2">
            <a:extLst>
              <a:ext uri="{FF2B5EF4-FFF2-40B4-BE49-F238E27FC236}">
                <a16:creationId xmlns:a16="http://schemas.microsoft.com/office/drawing/2014/main" id="{A2318319-EF60-D271-F97B-2A0AD4F5AC69}"/>
              </a:ext>
            </a:extLst>
          </p:cNvPr>
          <p:cNvSpPr>
            <a:spLocks/>
          </p:cNvSpPr>
          <p:nvPr/>
        </p:nvSpPr>
        <p:spPr>
          <a:xfrm>
            <a:off x="2933700" y="2353253"/>
            <a:ext cx="6736772" cy="3935786"/>
          </a:xfrm>
          <a:prstGeom prst="rect">
            <a:avLst/>
          </a:prstGeom>
        </p:spPr>
        <p:txBody>
          <a:bodyPr vert="horz" lIns="91440" tIns="0" rIns="91440" bIns="45720" rtlCol="0">
            <a:normAutofit/>
          </a:bodyPr>
          <a:lstStyle/>
          <a:p>
            <a:r>
              <a:rPr lang="en-US" sz="2800" dirty="0"/>
              <a:t>The characters might have different identities/aliases through different points of the story and LLMs have issue keeping track of this.</a:t>
            </a:r>
          </a:p>
          <a:p>
            <a:endParaRPr lang="en-US" sz="2800" dirty="0"/>
          </a:p>
        </p:txBody>
      </p:sp>
    </p:spTree>
    <p:extLst>
      <p:ext uri="{BB962C8B-B14F-4D97-AF65-F5344CB8AC3E}">
        <p14:creationId xmlns:p14="http://schemas.microsoft.com/office/powerpoint/2010/main" val="2266272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Why is Linking character relationships from the perspective of each characters hard?</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31</a:t>
            </a:fld>
            <a:endParaRPr lang="en-US"/>
          </a:p>
        </p:txBody>
      </p:sp>
      <p:sp>
        <p:nvSpPr>
          <p:cNvPr id="3" name="Table Placeholder 2">
            <a:extLst>
              <a:ext uri="{FF2B5EF4-FFF2-40B4-BE49-F238E27FC236}">
                <a16:creationId xmlns:a16="http://schemas.microsoft.com/office/drawing/2014/main" id="{A2318319-EF60-D271-F97B-2A0AD4F5AC69}"/>
              </a:ext>
            </a:extLst>
          </p:cNvPr>
          <p:cNvSpPr>
            <a:spLocks/>
          </p:cNvSpPr>
          <p:nvPr/>
        </p:nvSpPr>
        <p:spPr>
          <a:xfrm>
            <a:off x="2933700" y="2353253"/>
            <a:ext cx="6736772" cy="3935786"/>
          </a:xfrm>
          <a:prstGeom prst="rect">
            <a:avLst/>
          </a:prstGeom>
        </p:spPr>
        <p:txBody>
          <a:bodyPr vert="horz" lIns="91440" tIns="0" rIns="91440" bIns="45720" rtlCol="0">
            <a:normAutofit/>
          </a:bodyPr>
          <a:lstStyle/>
          <a:p>
            <a:pPr>
              <a:buFont typeface="+mj-lt"/>
              <a:buAutoNum type="arabicPeriod"/>
            </a:pPr>
            <a:r>
              <a:rPr lang="en-US" sz="2800" dirty="0">
                <a:hlinkClick r:id="rId2"/>
              </a:rPr>
              <a:t>The Reversal Curse: LLMs trained on “A is B” fail to learn “B is A”</a:t>
            </a:r>
            <a:endParaRPr lang="en-US" sz="2800" dirty="0"/>
          </a:p>
          <a:p>
            <a:endParaRPr lang="en-US" sz="2800" dirty="0"/>
          </a:p>
        </p:txBody>
      </p:sp>
      <p:pic>
        <p:nvPicPr>
          <p:cNvPr id="5" name="Picture 4">
            <a:extLst>
              <a:ext uri="{FF2B5EF4-FFF2-40B4-BE49-F238E27FC236}">
                <a16:creationId xmlns:a16="http://schemas.microsoft.com/office/drawing/2014/main" id="{0FDF32FB-D1B4-FCFB-9BDA-B834D9B0F5EF}"/>
              </a:ext>
            </a:extLst>
          </p:cNvPr>
          <p:cNvPicPr>
            <a:picLocks noChangeAspect="1"/>
          </p:cNvPicPr>
          <p:nvPr/>
        </p:nvPicPr>
        <p:blipFill>
          <a:blip r:embed="rId3"/>
          <a:stretch>
            <a:fillRect/>
          </a:stretch>
        </p:blipFill>
        <p:spPr>
          <a:xfrm>
            <a:off x="1920586" y="3186266"/>
            <a:ext cx="8763000" cy="2019300"/>
          </a:xfrm>
          <a:prstGeom prst="rect">
            <a:avLst/>
          </a:prstGeom>
        </p:spPr>
      </p:pic>
    </p:spTree>
    <p:extLst>
      <p:ext uri="{BB962C8B-B14F-4D97-AF65-F5344CB8AC3E}">
        <p14:creationId xmlns:p14="http://schemas.microsoft.com/office/powerpoint/2010/main" val="4070488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Why is Inferring relationships hard</a:t>
            </a: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32</a:t>
            </a:fld>
            <a:endParaRPr lang="en-US"/>
          </a:p>
        </p:txBody>
      </p:sp>
      <p:sp>
        <p:nvSpPr>
          <p:cNvPr id="4" name="Table Placeholder 2">
            <a:extLst>
              <a:ext uri="{FF2B5EF4-FFF2-40B4-BE49-F238E27FC236}">
                <a16:creationId xmlns:a16="http://schemas.microsoft.com/office/drawing/2014/main" id="{1EA47364-8730-25E3-0785-F25866435E00}"/>
              </a:ext>
            </a:extLst>
          </p:cNvPr>
          <p:cNvSpPr>
            <a:spLocks/>
          </p:cNvSpPr>
          <p:nvPr/>
        </p:nvSpPr>
        <p:spPr>
          <a:xfrm>
            <a:off x="2933700" y="2353253"/>
            <a:ext cx="6736772" cy="3935786"/>
          </a:xfrm>
          <a:prstGeom prst="rect">
            <a:avLst/>
          </a:prstGeom>
        </p:spPr>
        <p:txBody>
          <a:bodyPr vert="horz" lIns="91440" tIns="0" rIns="91440" bIns="45720" rtlCol="0">
            <a:normAutofit/>
          </a:bodyPr>
          <a:lstStyle/>
          <a:p>
            <a:r>
              <a:rPr lang="en-US" sz="2800" dirty="0"/>
              <a:t>LLMs struggle with inconsistent information in context </a:t>
            </a:r>
          </a:p>
          <a:p>
            <a:endParaRPr lang="en-US" sz="2800" dirty="0"/>
          </a:p>
        </p:txBody>
      </p:sp>
    </p:spTree>
    <p:extLst>
      <p:ext uri="{BB962C8B-B14F-4D97-AF65-F5344CB8AC3E}">
        <p14:creationId xmlns:p14="http://schemas.microsoft.com/office/powerpoint/2010/main" val="3620464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Dataset construction</a:t>
            </a:r>
            <a:br>
              <a:rPr lang="en-US" b="1" kern="1200" cap="all" spc="150" baseline="0" dirty="0">
                <a:latin typeface="+mj-lt"/>
                <a:ea typeface="+mj-ea"/>
                <a:cs typeface="+mj-cs"/>
              </a:rPr>
            </a:b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33</a:t>
            </a:fld>
            <a:endParaRPr lang="en-US"/>
          </a:p>
        </p:txBody>
      </p:sp>
      <p:pic>
        <p:nvPicPr>
          <p:cNvPr id="22530" name="Picture 2">
            <a:extLst>
              <a:ext uri="{FF2B5EF4-FFF2-40B4-BE49-F238E27FC236}">
                <a16:creationId xmlns:a16="http://schemas.microsoft.com/office/drawing/2014/main" id="{BAC3D4A4-9121-94D8-6DA3-D6A653D47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45" y="2349821"/>
            <a:ext cx="7058025" cy="3867150"/>
          </a:xfrm>
          <a:prstGeom prst="rect">
            <a:avLst/>
          </a:prstGeom>
          <a:noFill/>
          <a:extLst>
            <a:ext uri="{909E8E84-426E-40DD-AFC4-6F175D3DCCD1}">
              <a14:hiddenFill xmlns:a14="http://schemas.microsoft.com/office/drawing/2010/main">
                <a:solidFill>
                  <a:srgbClr val="FFFFFF"/>
                </a:solidFill>
              </a14:hiddenFill>
            </a:ext>
          </a:extLst>
        </p:spPr>
      </p:pic>
      <p:sp>
        <p:nvSpPr>
          <p:cNvPr id="3" name="Table Placeholder 2">
            <a:extLst>
              <a:ext uri="{FF2B5EF4-FFF2-40B4-BE49-F238E27FC236}">
                <a16:creationId xmlns:a16="http://schemas.microsoft.com/office/drawing/2014/main" id="{85217A31-869B-4F29-E477-E5E63A88A8BF}"/>
              </a:ext>
            </a:extLst>
          </p:cNvPr>
          <p:cNvSpPr>
            <a:spLocks/>
          </p:cNvSpPr>
          <p:nvPr/>
        </p:nvSpPr>
        <p:spPr>
          <a:xfrm>
            <a:off x="8248495" y="2353253"/>
            <a:ext cx="3736259" cy="3935786"/>
          </a:xfrm>
          <a:prstGeom prst="rect">
            <a:avLst/>
          </a:prstGeom>
        </p:spPr>
        <p:txBody>
          <a:bodyPr vert="horz" lIns="91440" tIns="0" rIns="91440" bIns="45720" rtlCol="0">
            <a:normAutofit/>
          </a:bodyPr>
          <a:lstStyle/>
          <a:p>
            <a:pPr marL="514350" indent="-514350">
              <a:buAutoNum type="arabicPeriod"/>
            </a:pPr>
            <a:r>
              <a:rPr lang="en-US" sz="2800" dirty="0"/>
              <a:t>Take </a:t>
            </a:r>
            <a:r>
              <a:rPr lang="en-US" sz="2800" dirty="0" err="1"/>
              <a:t>bg</a:t>
            </a:r>
            <a:r>
              <a:rPr lang="en-US" sz="2800" dirty="0"/>
              <a:t> narratives from detective games</a:t>
            </a:r>
          </a:p>
          <a:p>
            <a:pPr marL="514350" indent="-514350">
              <a:buAutoNum type="arabicPeriod"/>
            </a:pPr>
            <a:r>
              <a:rPr lang="en-US" sz="2800" dirty="0"/>
              <a:t>Select 100 best ones and label relationships by fans</a:t>
            </a:r>
          </a:p>
          <a:p>
            <a:pPr marL="514350" indent="-514350">
              <a:buAutoNum type="arabicPeriod"/>
            </a:pPr>
            <a:r>
              <a:rPr lang="en-US" sz="2800" dirty="0"/>
              <a:t>Get non-noisy labels</a:t>
            </a:r>
          </a:p>
          <a:p>
            <a:endParaRPr lang="en-US" sz="2800" dirty="0"/>
          </a:p>
        </p:txBody>
      </p:sp>
    </p:spTree>
    <p:extLst>
      <p:ext uri="{BB962C8B-B14F-4D97-AF65-F5344CB8AC3E}">
        <p14:creationId xmlns:p14="http://schemas.microsoft.com/office/powerpoint/2010/main" val="156485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Result</a:t>
            </a:r>
            <a:br>
              <a:rPr lang="en-US" b="1" kern="1200" cap="all" spc="150" baseline="0" dirty="0">
                <a:latin typeface="+mj-lt"/>
                <a:ea typeface="+mj-ea"/>
                <a:cs typeface="+mj-cs"/>
              </a:rPr>
            </a:b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34</a:t>
            </a:fld>
            <a:endParaRPr lang="en-US"/>
          </a:p>
        </p:txBody>
      </p:sp>
      <p:sp>
        <p:nvSpPr>
          <p:cNvPr id="3" name="Table Placeholder 2">
            <a:extLst>
              <a:ext uri="{FF2B5EF4-FFF2-40B4-BE49-F238E27FC236}">
                <a16:creationId xmlns:a16="http://schemas.microsoft.com/office/drawing/2014/main" id="{85217A31-869B-4F29-E477-E5E63A88A8BF}"/>
              </a:ext>
            </a:extLst>
          </p:cNvPr>
          <p:cNvSpPr>
            <a:spLocks/>
          </p:cNvSpPr>
          <p:nvPr/>
        </p:nvSpPr>
        <p:spPr>
          <a:xfrm>
            <a:off x="6714663" y="1881187"/>
            <a:ext cx="3736259" cy="3935786"/>
          </a:xfrm>
          <a:prstGeom prst="rect">
            <a:avLst/>
          </a:prstGeom>
        </p:spPr>
        <p:txBody>
          <a:bodyPr vert="horz" lIns="91440" tIns="0" rIns="91440" bIns="45720" rtlCol="0">
            <a:noAutofit/>
          </a:bodyPr>
          <a:lstStyle/>
          <a:p>
            <a:pPr marL="514350" indent="-514350">
              <a:buAutoNum type="arabicPeriod"/>
            </a:pPr>
            <a:r>
              <a:rPr lang="en-US" dirty="0" err="1"/>
              <a:t>AllTogether</a:t>
            </a:r>
            <a:r>
              <a:rPr lang="en-US" dirty="0"/>
              <a:t>=directly output a relationship graph, including characters and their relationships</a:t>
            </a:r>
          </a:p>
          <a:p>
            <a:pPr marL="514350" indent="-514350">
              <a:buAutoNum type="arabicPeriod"/>
            </a:pPr>
            <a:r>
              <a:rPr lang="en-US" dirty="0" err="1"/>
              <a:t>DirRelation</a:t>
            </a:r>
            <a:r>
              <a:rPr lang="en-US" dirty="0"/>
              <a:t>=extract the characters from the narrative first, then </a:t>
            </a:r>
            <a:r>
              <a:rPr lang="en-US" dirty="0" err="1"/>
              <a:t>utilise</a:t>
            </a:r>
            <a:r>
              <a:rPr lang="en-US" dirty="0"/>
              <a:t> it alongside the narrative script to generate the relationship network</a:t>
            </a:r>
          </a:p>
          <a:p>
            <a:pPr marL="514350" indent="-514350">
              <a:buAutoNum type="arabicPeriod"/>
            </a:pPr>
            <a:r>
              <a:rPr lang="en-US" dirty="0" err="1"/>
              <a:t>PairRelation</a:t>
            </a:r>
            <a:r>
              <a:rPr lang="en-US" dirty="0"/>
              <a:t>=initially extract characters, inquire about the relationship of each character pair, and finally, aggregate the results, merging them into a comprehensive relationship map(Seems like a bad prompt)</a:t>
            </a:r>
          </a:p>
        </p:txBody>
      </p:sp>
      <p:pic>
        <p:nvPicPr>
          <p:cNvPr id="25602" name="Picture 2">
            <a:extLst>
              <a:ext uri="{FF2B5EF4-FFF2-40B4-BE49-F238E27FC236}">
                <a16:creationId xmlns:a16="http://schemas.microsoft.com/office/drawing/2014/main" id="{AF9E29D2-881F-2ABF-B5CF-9EDB0823F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46" y="1881187"/>
            <a:ext cx="6123304" cy="414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667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5ACA-BA36-9FD6-2051-A5F79054AA16}"/>
              </a:ext>
            </a:extLst>
          </p:cNvPr>
          <p:cNvSpPr>
            <a:spLocks noGrp="1"/>
          </p:cNvSpPr>
          <p:nvPr>
            <p:ph type="title"/>
          </p:nvPr>
        </p:nvSpPr>
        <p:spPr/>
        <p:txBody>
          <a:bodyPr/>
          <a:lstStyle/>
          <a:p>
            <a:r>
              <a:rPr lang="en-US" dirty="0"/>
              <a:t>Just character extraction</a:t>
            </a:r>
          </a:p>
        </p:txBody>
      </p:sp>
      <p:sp>
        <p:nvSpPr>
          <p:cNvPr id="7" name="Slide Number Placeholder 6">
            <a:extLst>
              <a:ext uri="{FF2B5EF4-FFF2-40B4-BE49-F238E27FC236}">
                <a16:creationId xmlns:a16="http://schemas.microsoft.com/office/drawing/2014/main" id="{5FFD352A-3C29-CB1F-9F8B-9DA43DEA88D7}"/>
              </a:ext>
            </a:extLst>
          </p:cNvPr>
          <p:cNvSpPr>
            <a:spLocks noGrp="1"/>
          </p:cNvSpPr>
          <p:nvPr>
            <p:ph type="sldNum" sz="quarter" idx="12"/>
          </p:nvPr>
        </p:nvSpPr>
        <p:spPr/>
        <p:txBody>
          <a:bodyPr/>
          <a:lstStyle/>
          <a:p>
            <a:fld id="{A49DFD55-3C28-40EF-9E31-A92D2E4017FF}" type="slidenum">
              <a:rPr lang="en-US" smtClean="0"/>
              <a:pPr/>
              <a:t>35</a:t>
            </a:fld>
            <a:endParaRPr lang="en-US" dirty="0"/>
          </a:p>
        </p:txBody>
      </p:sp>
      <p:pic>
        <p:nvPicPr>
          <p:cNvPr id="27650" name="Picture 2">
            <a:extLst>
              <a:ext uri="{FF2B5EF4-FFF2-40B4-BE49-F238E27FC236}">
                <a16:creationId xmlns:a16="http://schemas.microsoft.com/office/drawing/2014/main" id="{735CE26F-A0B1-352C-DBB6-26AA6CA35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419" y="2546198"/>
            <a:ext cx="6430574" cy="392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330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a:bodyPr>
          <a:lstStyle/>
          <a:p>
            <a:r>
              <a:rPr lang="en-US" b="1" kern="1200" cap="all" spc="150" baseline="0" dirty="0">
                <a:latin typeface="+mj-lt"/>
                <a:ea typeface="+mj-ea"/>
                <a:cs typeface="+mj-cs"/>
              </a:rPr>
              <a:t>WHY?</a:t>
            </a:r>
            <a:br>
              <a:rPr lang="en-US" b="1" kern="1200" cap="all" spc="150" baseline="0" dirty="0">
                <a:latin typeface="+mj-lt"/>
                <a:ea typeface="+mj-ea"/>
                <a:cs typeface="+mj-cs"/>
              </a:rPr>
            </a:b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36</a:t>
            </a:fld>
            <a:endParaRPr lang="en-US"/>
          </a:p>
        </p:txBody>
      </p:sp>
      <p:pic>
        <p:nvPicPr>
          <p:cNvPr id="28674" name="Picture 2">
            <a:extLst>
              <a:ext uri="{FF2B5EF4-FFF2-40B4-BE49-F238E27FC236}">
                <a16:creationId xmlns:a16="http://schemas.microsoft.com/office/drawing/2014/main" id="{A3058E95-71BB-963C-4903-B4718B537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14" y="1955479"/>
            <a:ext cx="6338770" cy="33244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1B08353-5645-19C5-673D-81E826DE6D83}"/>
              </a:ext>
            </a:extLst>
          </p:cNvPr>
          <p:cNvCxnSpPr/>
          <p:nvPr/>
        </p:nvCxnSpPr>
        <p:spPr>
          <a:xfrm flipH="1">
            <a:off x="3106994" y="2536723"/>
            <a:ext cx="5348748" cy="131752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 name="TextBox 5">
            <a:extLst>
              <a:ext uri="{FF2B5EF4-FFF2-40B4-BE49-F238E27FC236}">
                <a16:creationId xmlns:a16="http://schemas.microsoft.com/office/drawing/2014/main" id="{935B8A70-EBD3-0E25-671C-52AA1E1F43B4}"/>
              </a:ext>
            </a:extLst>
          </p:cNvPr>
          <p:cNvSpPr txBox="1"/>
          <p:nvPr/>
        </p:nvSpPr>
        <p:spPr>
          <a:xfrm>
            <a:off x="6954263" y="1311327"/>
            <a:ext cx="5131020" cy="3416320"/>
          </a:xfrm>
          <a:prstGeom prst="rect">
            <a:avLst/>
          </a:prstGeom>
          <a:noFill/>
        </p:spPr>
        <p:txBody>
          <a:bodyPr wrap="none" rtlCol="0">
            <a:spAutoFit/>
          </a:bodyPr>
          <a:lstStyle/>
          <a:p>
            <a:r>
              <a:rPr lang="en-US" dirty="0"/>
              <a:t>Information is lost in the middle!!!</a:t>
            </a:r>
          </a:p>
          <a:p>
            <a:r>
              <a:rPr lang="en-US" dirty="0"/>
              <a:t>“</a:t>
            </a:r>
            <a:r>
              <a:rPr lang="en-US" dirty="0">
                <a:hlinkClick r:id="rId3"/>
              </a:rPr>
              <a:t>Lost in the Middle: How Language</a:t>
            </a:r>
          </a:p>
          <a:p>
            <a:r>
              <a:rPr lang="en-US" dirty="0">
                <a:hlinkClick r:id="rId3"/>
              </a:rPr>
              <a:t> Models Use Long Contexts</a:t>
            </a:r>
            <a:r>
              <a:rPr lang="en-US" dirty="0"/>
              <a:t>”</a:t>
            </a:r>
          </a:p>
          <a:p>
            <a:endParaRPr lang="en-US" dirty="0"/>
          </a:p>
          <a:p>
            <a:endParaRPr lang="en-US" dirty="0"/>
          </a:p>
          <a:p>
            <a:endParaRPr lang="en-US" dirty="0"/>
          </a:p>
          <a:p>
            <a:endParaRPr lang="en-US" dirty="0"/>
          </a:p>
          <a:p>
            <a:r>
              <a:rPr lang="en-US" dirty="0"/>
              <a:t>“end to put more attention on the beginning and </a:t>
            </a:r>
          </a:p>
          <a:p>
            <a:r>
              <a:rPr lang="en-US" dirty="0"/>
              <a:t>the end of long inputs, often ignoring information </a:t>
            </a:r>
          </a:p>
          <a:p>
            <a:r>
              <a:rPr lang="en-US" dirty="0"/>
              <a:t>in the middle”</a:t>
            </a:r>
          </a:p>
          <a:p>
            <a:endParaRPr lang="en-US" dirty="0"/>
          </a:p>
          <a:p>
            <a:endParaRPr lang="en-US" dirty="0"/>
          </a:p>
        </p:txBody>
      </p:sp>
    </p:spTree>
    <p:extLst>
      <p:ext uri="{BB962C8B-B14F-4D97-AF65-F5344CB8AC3E}">
        <p14:creationId xmlns:p14="http://schemas.microsoft.com/office/powerpoint/2010/main" val="107294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933700" y="568961"/>
            <a:ext cx="8420100" cy="1780860"/>
          </a:xfrm>
        </p:spPr>
        <p:txBody>
          <a:bodyPr vert="horz" lIns="91440" tIns="45720" rIns="91440" bIns="45720" rtlCol="0" anchor="b">
            <a:normAutofit fontScale="90000"/>
          </a:bodyPr>
          <a:lstStyle/>
          <a:p>
            <a:r>
              <a:rPr lang="en-US" b="1" dirty="0"/>
              <a:t>Reading Subtext: Evaluating Large Language Models on Short Story Summarization with Writers</a:t>
            </a:r>
            <a:br>
              <a:rPr lang="en-US" b="1" dirty="0"/>
            </a:b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37</a:t>
            </a:fld>
            <a:endParaRPr lang="en-US"/>
          </a:p>
        </p:txBody>
      </p:sp>
      <p:sp>
        <p:nvSpPr>
          <p:cNvPr id="5" name="Table Placeholder 2">
            <a:extLst>
              <a:ext uri="{FF2B5EF4-FFF2-40B4-BE49-F238E27FC236}">
                <a16:creationId xmlns:a16="http://schemas.microsoft.com/office/drawing/2014/main" id="{F8A3E234-7FF8-B98D-E5E0-27802E6E6F81}"/>
              </a:ext>
            </a:extLst>
          </p:cNvPr>
          <p:cNvSpPr>
            <a:spLocks/>
          </p:cNvSpPr>
          <p:nvPr/>
        </p:nvSpPr>
        <p:spPr>
          <a:xfrm>
            <a:off x="6951406" y="1990354"/>
            <a:ext cx="4583507" cy="3512279"/>
          </a:xfrm>
          <a:prstGeom prst="rect">
            <a:avLst/>
          </a:prstGeom>
        </p:spPr>
        <p:txBody>
          <a:bodyPr vert="horz" lIns="91440" tIns="0" rIns="91440" bIns="45720" rtlCol="0">
            <a:normAutofit/>
          </a:bodyPr>
          <a:lstStyle/>
          <a:p>
            <a:r>
              <a:rPr lang="en-US" sz="2000" dirty="0"/>
              <a:t>Stories that are not shared online, the SOTA models like GPT-4, Claude-2.1 and Llama 2 70b made mistakes in over 50% of summarization. </a:t>
            </a:r>
          </a:p>
        </p:txBody>
      </p:sp>
      <p:pic>
        <p:nvPicPr>
          <p:cNvPr id="29698" name="Picture 2">
            <a:extLst>
              <a:ext uri="{FF2B5EF4-FFF2-40B4-BE49-F238E27FC236}">
                <a16:creationId xmlns:a16="http://schemas.microsoft.com/office/drawing/2014/main" id="{AEE8AFC6-4244-2260-738F-AE1721C41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0354"/>
            <a:ext cx="5565721" cy="251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0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D210-C235-E2F7-D72D-8C4EFB620943}"/>
              </a:ext>
            </a:extLst>
          </p:cNvPr>
          <p:cNvSpPr>
            <a:spLocks noGrp="1"/>
          </p:cNvSpPr>
          <p:nvPr>
            <p:ph type="title"/>
          </p:nvPr>
        </p:nvSpPr>
        <p:spPr>
          <a:xfrm>
            <a:off x="2294603" y="4003576"/>
            <a:ext cx="8420100" cy="1780860"/>
          </a:xfrm>
        </p:spPr>
        <p:txBody>
          <a:bodyPr vert="horz" lIns="91440" tIns="45720" rIns="91440" bIns="45720" rtlCol="0" anchor="b">
            <a:normAutofit fontScale="90000"/>
          </a:bodyPr>
          <a:lstStyle/>
          <a:p>
            <a:r>
              <a:rPr lang="en-US" b="1" dirty="0"/>
              <a:t>Conclusion: LLMs as of now are not able to create stories that are too complex</a:t>
            </a:r>
            <a:br>
              <a:rPr lang="en-US" b="1" dirty="0"/>
            </a:br>
            <a:br>
              <a:rPr lang="en-US" b="1" dirty="0"/>
            </a:br>
            <a:br>
              <a:rPr lang="en-US" b="1" dirty="0"/>
            </a:br>
            <a:br>
              <a:rPr lang="en-US" b="1" dirty="0"/>
            </a:br>
            <a:r>
              <a:rPr lang="en-US" b="1" dirty="0"/>
              <a:t>But let’s assume the above issue is solved. How can we generate long stories past LLM context length?</a:t>
            </a:r>
            <a:br>
              <a:rPr lang="en-US" b="1" dirty="0"/>
            </a:br>
            <a:br>
              <a:rPr lang="en-US" b="1" kern="1200" cap="all" spc="150" baseline="0" dirty="0">
                <a:latin typeface="+mj-lt"/>
                <a:ea typeface="+mj-ea"/>
                <a:cs typeface="+mj-cs"/>
              </a:rPr>
            </a:br>
            <a:endParaRPr lang="en-US" kern="1200" cap="all" spc="150" baseline="0" dirty="0">
              <a:latin typeface="+mj-lt"/>
              <a:ea typeface="+mj-ea"/>
              <a:cs typeface="+mj-cs"/>
            </a:endParaRPr>
          </a:p>
        </p:txBody>
      </p:sp>
      <p:sp>
        <p:nvSpPr>
          <p:cNvPr id="13" name="Slide Number Placeholder 3">
            <a:extLst>
              <a:ext uri="{FF2B5EF4-FFF2-40B4-BE49-F238E27FC236}">
                <a16:creationId xmlns:a16="http://schemas.microsoft.com/office/drawing/2014/main" id="{0B8C07D7-C418-A40D-B118-E3CF49796E00}"/>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38</a:t>
            </a:fld>
            <a:endParaRPr lang="en-US"/>
          </a:p>
        </p:txBody>
      </p:sp>
    </p:spTree>
    <p:extLst>
      <p:ext uri="{BB962C8B-B14F-4D97-AF65-F5344CB8AC3E}">
        <p14:creationId xmlns:p14="http://schemas.microsoft.com/office/powerpoint/2010/main" val="176345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b="1" dirty="0"/>
              <a:t>Generating long stories</a:t>
            </a:r>
          </a:p>
        </p:txBody>
      </p:sp>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D72EC55C-D28F-9D7F-FD11-8B4092786422}"/>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D28D-5F3D-1CB8-3890-756BDF87E486}"/>
              </a:ext>
            </a:extLst>
          </p:cNvPr>
          <p:cNvSpPr>
            <a:spLocks noGrp="1"/>
          </p:cNvSpPr>
          <p:nvPr>
            <p:ph type="title"/>
          </p:nvPr>
        </p:nvSpPr>
        <p:spPr/>
        <p:txBody>
          <a:bodyPr/>
          <a:lstStyle/>
          <a:p>
            <a:r>
              <a:rPr lang="en-US" dirty="0"/>
              <a:t>Do a simulation</a:t>
            </a:r>
          </a:p>
        </p:txBody>
      </p:sp>
      <p:sp>
        <p:nvSpPr>
          <p:cNvPr id="4" name="Slide Number Placeholder 3">
            <a:extLst>
              <a:ext uri="{FF2B5EF4-FFF2-40B4-BE49-F238E27FC236}">
                <a16:creationId xmlns:a16="http://schemas.microsoft.com/office/drawing/2014/main" id="{09D9E49C-BAA6-E43F-C10D-8D00D0616CB4}"/>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26" name="Picture 2">
            <a:extLst>
              <a:ext uri="{FF2B5EF4-FFF2-40B4-BE49-F238E27FC236}">
                <a16:creationId xmlns:a16="http://schemas.microsoft.com/office/drawing/2014/main" id="{959242CC-03AD-8EAB-DC8A-C1F1EBB6BC4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25048" y="2763838"/>
            <a:ext cx="7282891"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20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6523-9D8D-BD01-DA5C-10252A973F48}"/>
              </a:ext>
            </a:extLst>
          </p:cNvPr>
          <p:cNvSpPr>
            <a:spLocks noGrp="1"/>
          </p:cNvSpPr>
          <p:nvPr>
            <p:ph type="title"/>
          </p:nvPr>
        </p:nvSpPr>
        <p:spPr/>
        <p:txBody>
          <a:bodyPr/>
          <a:lstStyle/>
          <a:p>
            <a:r>
              <a:rPr lang="en-US" b="1" dirty="0"/>
              <a:t>DOC: Improving Long Story Coherence With Detailed Outline Control</a:t>
            </a:r>
            <a:endParaRPr lang="en-US" dirty="0"/>
          </a:p>
        </p:txBody>
      </p:sp>
      <p:sp>
        <p:nvSpPr>
          <p:cNvPr id="4" name="Slide Number Placeholder 3">
            <a:extLst>
              <a:ext uri="{FF2B5EF4-FFF2-40B4-BE49-F238E27FC236}">
                <a16:creationId xmlns:a16="http://schemas.microsoft.com/office/drawing/2014/main" id="{E6F1E161-8EC0-7577-2643-9E679BAA3221}"/>
              </a:ext>
            </a:extLst>
          </p:cNvPr>
          <p:cNvSpPr>
            <a:spLocks noGrp="1"/>
          </p:cNvSpPr>
          <p:nvPr>
            <p:ph type="sldNum" sz="quarter" idx="12"/>
          </p:nvPr>
        </p:nvSpPr>
        <p:spPr/>
        <p:txBody>
          <a:bodyPr/>
          <a:lstStyle/>
          <a:p>
            <a:fld id="{A49DFD55-3C28-40EF-9E31-A92D2E4017FF}" type="slidenum">
              <a:rPr lang="en-US" smtClean="0"/>
              <a:pPr/>
              <a:t>40</a:t>
            </a:fld>
            <a:endParaRPr lang="en-US" dirty="0"/>
          </a:p>
        </p:txBody>
      </p:sp>
      <p:pic>
        <p:nvPicPr>
          <p:cNvPr id="30722" name="Picture 2">
            <a:extLst>
              <a:ext uri="{FF2B5EF4-FFF2-40B4-BE49-F238E27FC236}">
                <a16:creationId xmlns:a16="http://schemas.microsoft.com/office/drawing/2014/main" id="{E2235921-EEE5-0CCE-3924-527A56F82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837" y="1954930"/>
            <a:ext cx="6062969" cy="3702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8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EA6E-EF78-2670-D421-77A3686DF004}"/>
              </a:ext>
            </a:extLst>
          </p:cNvPr>
          <p:cNvSpPr>
            <a:spLocks noGrp="1"/>
          </p:cNvSpPr>
          <p:nvPr>
            <p:ph type="title"/>
          </p:nvPr>
        </p:nvSpPr>
        <p:spPr/>
        <p:txBody>
          <a:bodyPr/>
          <a:lstStyle/>
          <a:p>
            <a:r>
              <a:rPr lang="en-US" dirty="0"/>
              <a:t>Outline expansion</a:t>
            </a:r>
          </a:p>
        </p:txBody>
      </p:sp>
      <p:sp>
        <p:nvSpPr>
          <p:cNvPr id="4" name="Slide Number Placeholder 3">
            <a:extLst>
              <a:ext uri="{FF2B5EF4-FFF2-40B4-BE49-F238E27FC236}">
                <a16:creationId xmlns:a16="http://schemas.microsoft.com/office/drawing/2014/main" id="{E736DE54-253A-AD30-FA1E-F2E13F535779}"/>
              </a:ext>
            </a:extLst>
          </p:cNvPr>
          <p:cNvSpPr>
            <a:spLocks noGrp="1"/>
          </p:cNvSpPr>
          <p:nvPr>
            <p:ph type="sldNum" sz="quarter" idx="12"/>
          </p:nvPr>
        </p:nvSpPr>
        <p:spPr/>
        <p:txBody>
          <a:bodyPr/>
          <a:lstStyle/>
          <a:p>
            <a:fld id="{A49DFD55-3C28-40EF-9E31-A92D2E4017FF}" type="slidenum">
              <a:rPr lang="en-US" smtClean="0"/>
              <a:pPr/>
              <a:t>41</a:t>
            </a:fld>
            <a:endParaRPr lang="en-US" dirty="0"/>
          </a:p>
        </p:txBody>
      </p:sp>
      <p:pic>
        <p:nvPicPr>
          <p:cNvPr id="32770" name="Picture 2">
            <a:extLst>
              <a:ext uri="{FF2B5EF4-FFF2-40B4-BE49-F238E27FC236}">
                <a16:creationId xmlns:a16="http://schemas.microsoft.com/office/drawing/2014/main" id="{B1436340-7AD3-A7D1-1912-0F275E97C680}"/>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838200" y="2064426"/>
            <a:ext cx="5494943" cy="3402310"/>
          </a:xfrm>
          <a:prstGeom prst="rect">
            <a:avLst/>
          </a:prstGeom>
          <a:noFill/>
          <a:extLst>
            <a:ext uri="{909E8E84-426E-40DD-AFC4-6F175D3DCCD1}">
              <a14:hiddenFill xmlns:a14="http://schemas.microsoft.com/office/drawing/2010/main">
                <a:solidFill>
                  <a:srgbClr val="FFFFFF"/>
                </a:solidFill>
              </a14:hiddenFill>
            </a:ext>
          </a:extLst>
        </p:spPr>
      </p:pic>
      <p:sp>
        <p:nvSpPr>
          <p:cNvPr id="5" name="Table Placeholder 2">
            <a:extLst>
              <a:ext uri="{FF2B5EF4-FFF2-40B4-BE49-F238E27FC236}">
                <a16:creationId xmlns:a16="http://schemas.microsoft.com/office/drawing/2014/main" id="{F6C4CB50-CC84-F391-E778-E7832F05DFE6}"/>
              </a:ext>
            </a:extLst>
          </p:cNvPr>
          <p:cNvSpPr>
            <a:spLocks/>
          </p:cNvSpPr>
          <p:nvPr/>
        </p:nvSpPr>
        <p:spPr>
          <a:xfrm>
            <a:off x="6951406" y="1990354"/>
            <a:ext cx="4583507" cy="3512279"/>
          </a:xfrm>
          <a:prstGeom prst="rect">
            <a:avLst/>
          </a:prstGeom>
        </p:spPr>
        <p:txBody>
          <a:bodyPr vert="horz" lIns="91440" tIns="0" rIns="91440" bIns="45720" rtlCol="0">
            <a:normAutofit/>
          </a:bodyPr>
          <a:lstStyle/>
          <a:p>
            <a:r>
              <a:rPr lang="en-US" sz="2000" dirty="0"/>
              <a:t>1. Expand a node/event in an outline for next events with every ancestor + children in context length</a:t>
            </a:r>
          </a:p>
          <a:p>
            <a:r>
              <a:rPr lang="en-US" sz="2000" dirty="0"/>
              <a:t>2. Filter and </a:t>
            </a:r>
            <a:r>
              <a:rPr lang="en-US" sz="2000" dirty="0" err="1"/>
              <a:t>rerank</a:t>
            </a:r>
            <a:r>
              <a:rPr lang="en-US" sz="2000" dirty="0"/>
              <a:t> to find best event</a:t>
            </a:r>
          </a:p>
          <a:p>
            <a:endParaRPr lang="en-US" sz="2000" dirty="0"/>
          </a:p>
          <a:p>
            <a:r>
              <a:rPr lang="en-US" sz="2000" dirty="0"/>
              <a:t>model is made to explicitly get the setting and characters</a:t>
            </a:r>
          </a:p>
          <a:p>
            <a:r>
              <a:rPr lang="en-US" sz="2000" dirty="0"/>
              <a:t>+ character development for each passage explicitly</a:t>
            </a:r>
          </a:p>
        </p:txBody>
      </p:sp>
    </p:spTree>
    <p:extLst>
      <p:ext uri="{BB962C8B-B14F-4D97-AF65-F5344CB8AC3E}">
        <p14:creationId xmlns:p14="http://schemas.microsoft.com/office/powerpoint/2010/main" val="2258042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0D5B-F4BB-9C60-627D-2B573DD1907A}"/>
              </a:ext>
            </a:extLst>
          </p:cNvPr>
          <p:cNvSpPr>
            <a:spLocks noGrp="1"/>
          </p:cNvSpPr>
          <p:nvPr>
            <p:ph type="title"/>
          </p:nvPr>
        </p:nvSpPr>
        <p:spPr/>
        <p:txBody>
          <a:bodyPr/>
          <a:lstStyle/>
          <a:p>
            <a:r>
              <a:rPr lang="en-US" dirty="0"/>
              <a:t>Before moving on. Chat </a:t>
            </a:r>
            <a:r>
              <a:rPr lang="en-US" dirty="0" err="1"/>
              <a:t>gpt</a:t>
            </a:r>
            <a:r>
              <a:rPr lang="en-US" dirty="0"/>
              <a:t> is made like so</a:t>
            </a:r>
          </a:p>
        </p:txBody>
      </p:sp>
      <p:sp>
        <p:nvSpPr>
          <p:cNvPr id="4" name="Slide Number Placeholder 3">
            <a:extLst>
              <a:ext uri="{FF2B5EF4-FFF2-40B4-BE49-F238E27FC236}">
                <a16:creationId xmlns:a16="http://schemas.microsoft.com/office/drawing/2014/main" id="{3C359232-0AF9-18A8-3145-6170F35E3401}"/>
              </a:ext>
            </a:extLst>
          </p:cNvPr>
          <p:cNvSpPr>
            <a:spLocks noGrp="1"/>
          </p:cNvSpPr>
          <p:nvPr>
            <p:ph type="sldNum" sz="quarter" idx="12"/>
          </p:nvPr>
        </p:nvSpPr>
        <p:spPr/>
        <p:txBody>
          <a:bodyPr/>
          <a:lstStyle/>
          <a:p>
            <a:fld id="{A49DFD55-3C28-40EF-9E31-A92D2E4017FF}" type="slidenum">
              <a:rPr lang="en-US" smtClean="0"/>
              <a:pPr/>
              <a:t>42</a:t>
            </a:fld>
            <a:endParaRPr lang="en-US" dirty="0"/>
          </a:p>
        </p:txBody>
      </p:sp>
      <p:pic>
        <p:nvPicPr>
          <p:cNvPr id="37890" name="Picture 2">
            <a:extLst>
              <a:ext uri="{FF2B5EF4-FFF2-40B4-BE49-F238E27FC236}">
                <a16:creationId xmlns:a16="http://schemas.microsoft.com/office/drawing/2014/main" id="{73BC8677-48F6-0E64-DE35-F7625CF7B944}"/>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2323932" y="1679113"/>
            <a:ext cx="9248636" cy="514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850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2DE5-7C4E-71DC-838C-4C15A1785708}"/>
              </a:ext>
            </a:extLst>
          </p:cNvPr>
          <p:cNvSpPr>
            <a:spLocks noGrp="1"/>
          </p:cNvSpPr>
          <p:nvPr>
            <p:ph type="title"/>
          </p:nvPr>
        </p:nvSpPr>
        <p:spPr/>
        <p:txBody>
          <a:bodyPr/>
          <a:lstStyle/>
          <a:p>
            <a:r>
              <a:rPr lang="en-US" dirty="0"/>
              <a:t>Recent advances(ex. Zephyr) is trained like</a:t>
            </a:r>
          </a:p>
        </p:txBody>
      </p:sp>
      <p:sp>
        <p:nvSpPr>
          <p:cNvPr id="4" name="Slide Number Placeholder 3">
            <a:extLst>
              <a:ext uri="{FF2B5EF4-FFF2-40B4-BE49-F238E27FC236}">
                <a16:creationId xmlns:a16="http://schemas.microsoft.com/office/drawing/2014/main" id="{2A03A346-4437-59D8-3311-E6233A41F802}"/>
              </a:ext>
            </a:extLst>
          </p:cNvPr>
          <p:cNvSpPr>
            <a:spLocks noGrp="1"/>
          </p:cNvSpPr>
          <p:nvPr>
            <p:ph type="sldNum" sz="quarter" idx="12"/>
          </p:nvPr>
        </p:nvSpPr>
        <p:spPr/>
        <p:txBody>
          <a:bodyPr/>
          <a:lstStyle/>
          <a:p>
            <a:fld id="{A49DFD55-3C28-40EF-9E31-A92D2E4017FF}" type="slidenum">
              <a:rPr lang="en-US" smtClean="0"/>
              <a:pPr/>
              <a:t>43</a:t>
            </a:fld>
            <a:endParaRPr lang="en-US" dirty="0"/>
          </a:p>
        </p:txBody>
      </p:sp>
      <p:pic>
        <p:nvPicPr>
          <p:cNvPr id="38914" name="Picture 2">
            <a:extLst>
              <a:ext uri="{FF2B5EF4-FFF2-40B4-BE49-F238E27FC236}">
                <a16:creationId xmlns:a16="http://schemas.microsoft.com/office/drawing/2014/main" id="{4B2B46BF-BF3A-DEE8-8031-C1942402B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50" y="1819028"/>
            <a:ext cx="9308076" cy="490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19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9DB5-82EE-35A0-2511-EF96C2074BEC}"/>
              </a:ext>
            </a:extLst>
          </p:cNvPr>
          <p:cNvSpPr>
            <a:spLocks noGrp="1"/>
          </p:cNvSpPr>
          <p:nvPr>
            <p:ph type="title"/>
          </p:nvPr>
        </p:nvSpPr>
        <p:spPr/>
        <p:txBody>
          <a:bodyPr/>
          <a:lstStyle/>
          <a:p>
            <a:r>
              <a:rPr lang="en-US" dirty="0"/>
              <a:t>DPO</a:t>
            </a:r>
          </a:p>
        </p:txBody>
      </p:sp>
      <p:sp>
        <p:nvSpPr>
          <p:cNvPr id="3" name="Table Placeholder 2">
            <a:extLst>
              <a:ext uri="{FF2B5EF4-FFF2-40B4-BE49-F238E27FC236}">
                <a16:creationId xmlns:a16="http://schemas.microsoft.com/office/drawing/2014/main" id="{6749E662-ACA6-1C5D-A270-9C3EDD2C50D5}"/>
              </a:ext>
            </a:extLst>
          </p:cNvPr>
          <p:cNvSpPr>
            <a:spLocks noGrp="1"/>
          </p:cNvSpPr>
          <p:nvPr>
            <p:ph type="tbl" sz="quarter" idx="14"/>
          </p:nvPr>
        </p:nvSpPr>
        <p:spPr/>
        <p:txBody>
          <a:bodyPr/>
          <a:lstStyle/>
          <a:p>
            <a:r>
              <a:rPr lang="en-US" dirty="0"/>
              <a:t>Then, they try to maximize the probability of, given a prompt, generating the winning response, while at the same time minimizing the probability of generating the losing response like so</a:t>
            </a:r>
          </a:p>
        </p:txBody>
      </p:sp>
      <p:sp>
        <p:nvSpPr>
          <p:cNvPr id="4" name="Slide Number Placeholder 3">
            <a:extLst>
              <a:ext uri="{FF2B5EF4-FFF2-40B4-BE49-F238E27FC236}">
                <a16:creationId xmlns:a16="http://schemas.microsoft.com/office/drawing/2014/main" id="{30667C11-3E9B-86F4-9438-B1F76C05154A}"/>
              </a:ext>
            </a:extLst>
          </p:cNvPr>
          <p:cNvSpPr>
            <a:spLocks noGrp="1"/>
          </p:cNvSpPr>
          <p:nvPr>
            <p:ph type="sldNum" sz="quarter" idx="12"/>
          </p:nvPr>
        </p:nvSpPr>
        <p:spPr/>
        <p:txBody>
          <a:bodyPr/>
          <a:lstStyle/>
          <a:p>
            <a:fld id="{A49DFD55-3C28-40EF-9E31-A92D2E4017FF}" type="slidenum">
              <a:rPr lang="en-US" smtClean="0"/>
              <a:pPr/>
              <a:t>44</a:t>
            </a:fld>
            <a:endParaRPr lang="en-US" dirty="0"/>
          </a:p>
        </p:txBody>
      </p:sp>
      <p:pic>
        <p:nvPicPr>
          <p:cNvPr id="6" name="Picture 5">
            <a:extLst>
              <a:ext uri="{FF2B5EF4-FFF2-40B4-BE49-F238E27FC236}">
                <a16:creationId xmlns:a16="http://schemas.microsoft.com/office/drawing/2014/main" id="{08CD3B48-9195-D29B-2F37-A6EA1DB4B30E}"/>
              </a:ext>
            </a:extLst>
          </p:cNvPr>
          <p:cNvPicPr>
            <a:picLocks noChangeAspect="1"/>
          </p:cNvPicPr>
          <p:nvPr/>
        </p:nvPicPr>
        <p:blipFill>
          <a:blip r:embed="rId2"/>
          <a:stretch>
            <a:fillRect/>
          </a:stretch>
        </p:blipFill>
        <p:spPr>
          <a:xfrm>
            <a:off x="1644137" y="3315837"/>
            <a:ext cx="8058150" cy="1162050"/>
          </a:xfrm>
          <a:prstGeom prst="rect">
            <a:avLst/>
          </a:prstGeom>
        </p:spPr>
      </p:pic>
      <p:cxnSp>
        <p:nvCxnSpPr>
          <p:cNvPr id="8" name="Straight Arrow Connector 7">
            <a:extLst>
              <a:ext uri="{FF2B5EF4-FFF2-40B4-BE49-F238E27FC236}">
                <a16:creationId xmlns:a16="http://schemas.microsoft.com/office/drawing/2014/main" id="{6A6D89BB-ACCB-30D7-8FC3-DFACC29578E3}"/>
              </a:ext>
            </a:extLst>
          </p:cNvPr>
          <p:cNvCxnSpPr/>
          <p:nvPr/>
        </p:nvCxnSpPr>
        <p:spPr>
          <a:xfrm flipH="1" flipV="1">
            <a:off x="6361471" y="4296697"/>
            <a:ext cx="580103" cy="110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5D64C4F-4640-0C8D-AC3A-60955396F02F}"/>
              </a:ext>
            </a:extLst>
          </p:cNvPr>
          <p:cNvCxnSpPr>
            <a:cxnSpLocks/>
          </p:cNvCxnSpPr>
          <p:nvPr/>
        </p:nvCxnSpPr>
        <p:spPr>
          <a:xfrm flipV="1">
            <a:off x="7452852" y="4296697"/>
            <a:ext cx="1022554" cy="1075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2165FBA-62A4-2C8E-EBA4-69625A366F4B}"/>
              </a:ext>
            </a:extLst>
          </p:cNvPr>
          <p:cNvSpPr txBox="1"/>
          <p:nvPr/>
        </p:nvSpPr>
        <p:spPr>
          <a:xfrm>
            <a:off x="6508955" y="5733966"/>
            <a:ext cx="2667269" cy="369332"/>
          </a:xfrm>
          <a:prstGeom prst="rect">
            <a:avLst/>
          </a:prstGeom>
          <a:noFill/>
        </p:spPr>
        <p:txBody>
          <a:bodyPr wrap="none" rtlCol="0">
            <a:spAutoFit/>
          </a:bodyPr>
          <a:lstStyle/>
          <a:p>
            <a:r>
              <a:rPr lang="en-US" dirty="0"/>
              <a:t>Divide so this starts at 0!</a:t>
            </a:r>
          </a:p>
        </p:txBody>
      </p:sp>
    </p:spTree>
    <p:extLst>
      <p:ext uri="{BB962C8B-B14F-4D97-AF65-F5344CB8AC3E}">
        <p14:creationId xmlns:p14="http://schemas.microsoft.com/office/powerpoint/2010/main" val="33994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EA6E-EF78-2670-D421-77A3686DF004}"/>
              </a:ext>
            </a:extLst>
          </p:cNvPr>
          <p:cNvSpPr>
            <a:spLocks noGrp="1"/>
          </p:cNvSpPr>
          <p:nvPr>
            <p:ph type="title"/>
          </p:nvPr>
        </p:nvSpPr>
        <p:spPr/>
        <p:txBody>
          <a:bodyPr/>
          <a:lstStyle/>
          <a:p>
            <a:r>
              <a:rPr lang="en-US" b="1" dirty="0"/>
              <a:t>End-to-end Story Plot Generator</a:t>
            </a:r>
          </a:p>
        </p:txBody>
      </p:sp>
      <p:sp>
        <p:nvSpPr>
          <p:cNvPr id="4" name="Slide Number Placeholder 3">
            <a:extLst>
              <a:ext uri="{FF2B5EF4-FFF2-40B4-BE49-F238E27FC236}">
                <a16:creationId xmlns:a16="http://schemas.microsoft.com/office/drawing/2014/main" id="{E736DE54-253A-AD30-FA1E-F2E13F535779}"/>
              </a:ext>
            </a:extLst>
          </p:cNvPr>
          <p:cNvSpPr>
            <a:spLocks noGrp="1"/>
          </p:cNvSpPr>
          <p:nvPr>
            <p:ph type="sldNum" sz="quarter" idx="12"/>
          </p:nvPr>
        </p:nvSpPr>
        <p:spPr/>
        <p:txBody>
          <a:bodyPr/>
          <a:lstStyle/>
          <a:p>
            <a:fld id="{A49DFD55-3C28-40EF-9E31-A92D2E4017FF}" type="slidenum">
              <a:rPr lang="en-US" smtClean="0"/>
              <a:pPr/>
              <a:t>45</a:t>
            </a:fld>
            <a:endParaRPr lang="en-US" dirty="0"/>
          </a:p>
        </p:txBody>
      </p:sp>
      <p:sp>
        <p:nvSpPr>
          <p:cNvPr id="3" name="Table Placeholder 2">
            <a:extLst>
              <a:ext uri="{FF2B5EF4-FFF2-40B4-BE49-F238E27FC236}">
                <a16:creationId xmlns:a16="http://schemas.microsoft.com/office/drawing/2014/main" id="{025E6B61-6DCB-9D07-5D25-00DE3041ADFA}"/>
              </a:ext>
            </a:extLst>
          </p:cNvPr>
          <p:cNvSpPr>
            <a:spLocks noGrp="1"/>
          </p:cNvSpPr>
          <p:nvPr>
            <p:ph type="tbl" sz="quarter" idx="14"/>
          </p:nvPr>
        </p:nvSpPr>
        <p:spPr>
          <a:xfrm>
            <a:off x="838200" y="2008637"/>
            <a:ext cx="10515600" cy="3570963"/>
          </a:xfrm>
        </p:spPr>
        <p:txBody>
          <a:bodyPr/>
          <a:lstStyle/>
          <a:p>
            <a:r>
              <a:rPr lang="en-US" dirty="0"/>
              <a:t>One issue with DOC is that it requires “hundreds to thousands of calls to LLMs (e.g., OpenAI API) in the planning stage of the story plot, which is costly and takes at least several minutes”</a:t>
            </a:r>
          </a:p>
          <a:p>
            <a:pPr>
              <a:buFont typeface="+mj-lt"/>
              <a:buAutoNum type="arabicPeriod"/>
            </a:pPr>
            <a:r>
              <a:rPr lang="en-US" dirty="0"/>
              <a:t>Replace expensive Open AI API calls with local </a:t>
            </a:r>
            <a:r>
              <a:rPr lang="en-US" dirty="0" err="1"/>
              <a:t>llms</a:t>
            </a:r>
            <a:r>
              <a:rPr lang="en-US" dirty="0"/>
              <a:t> to generate plots</a:t>
            </a:r>
          </a:p>
          <a:p>
            <a:pPr>
              <a:buFont typeface="+mj-lt"/>
              <a:buAutoNum type="arabicPeriod"/>
            </a:pPr>
            <a:r>
              <a:rPr lang="en-US" dirty="0"/>
              <a:t>Do Supervised Tuning on the prompts for the generated plots so that we can generate these plots 10x faster.</a:t>
            </a:r>
          </a:p>
          <a:p>
            <a:pPr>
              <a:buFont typeface="+mj-lt"/>
              <a:buAutoNum type="arabicPeriod"/>
            </a:pPr>
            <a:r>
              <a:rPr lang="en-US" dirty="0"/>
              <a:t>Finally do RLHF/DPO with a reward model so that the generation of plots are even better.</a:t>
            </a:r>
          </a:p>
          <a:p>
            <a:endParaRPr lang="en-US" dirty="0"/>
          </a:p>
        </p:txBody>
      </p:sp>
    </p:spTree>
    <p:extLst>
      <p:ext uri="{BB962C8B-B14F-4D97-AF65-F5344CB8AC3E}">
        <p14:creationId xmlns:p14="http://schemas.microsoft.com/office/powerpoint/2010/main" val="3285550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Foundational models</a:t>
            </a:r>
          </a:p>
        </p:txBody>
      </p:sp>
    </p:spTree>
    <p:extLst>
      <p:ext uri="{BB962C8B-B14F-4D97-AF65-F5344CB8AC3E}">
        <p14:creationId xmlns:p14="http://schemas.microsoft.com/office/powerpoint/2010/main" val="334696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613C-EC94-624E-AB7D-38C2C9AC0C9E}"/>
              </a:ext>
            </a:extLst>
          </p:cNvPr>
          <p:cNvSpPr>
            <a:spLocks noGrp="1"/>
          </p:cNvSpPr>
          <p:nvPr>
            <p:ph type="title"/>
          </p:nvPr>
        </p:nvSpPr>
        <p:spPr/>
        <p:txBody>
          <a:bodyPr/>
          <a:lstStyle/>
          <a:p>
            <a:r>
              <a:rPr lang="en-US" b="1" i="0" dirty="0">
                <a:solidFill>
                  <a:srgbClr val="242424"/>
                </a:solidFill>
                <a:effectLst/>
                <a:highlight>
                  <a:srgbClr val="FFFFFF"/>
                </a:highlight>
                <a:latin typeface="sohne"/>
              </a:rPr>
              <a:t>Weaver: Foundation Models for Creative Writing</a:t>
            </a:r>
            <a:endParaRPr lang="en-US" dirty="0"/>
          </a:p>
        </p:txBody>
      </p:sp>
      <p:sp>
        <p:nvSpPr>
          <p:cNvPr id="4" name="Slide Number Placeholder 3">
            <a:extLst>
              <a:ext uri="{FF2B5EF4-FFF2-40B4-BE49-F238E27FC236}">
                <a16:creationId xmlns:a16="http://schemas.microsoft.com/office/drawing/2014/main" id="{2944266B-03E4-F986-D332-581423646946}"/>
              </a:ext>
            </a:extLst>
          </p:cNvPr>
          <p:cNvSpPr>
            <a:spLocks noGrp="1"/>
          </p:cNvSpPr>
          <p:nvPr>
            <p:ph type="sldNum" sz="quarter" idx="12"/>
          </p:nvPr>
        </p:nvSpPr>
        <p:spPr/>
        <p:txBody>
          <a:bodyPr/>
          <a:lstStyle/>
          <a:p>
            <a:fld id="{A49DFD55-3C28-40EF-9E31-A92D2E4017FF}" type="slidenum">
              <a:rPr lang="en-US" smtClean="0"/>
              <a:pPr/>
              <a:t>47</a:t>
            </a:fld>
            <a:endParaRPr lang="en-US" dirty="0"/>
          </a:p>
        </p:txBody>
      </p:sp>
      <p:pic>
        <p:nvPicPr>
          <p:cNvPr id="33794" name="Picture 2">
            <a:extLst>
              <a:ext uri="{FF2B5EF4-FFF2-40B4-BE49-F238E27FC236}">
                <a16:creationId xmlns:a16="http://schemas.microsoft.com/office/drawing/2014/main" id="{051851D4-2705-62FA-AC94-5D40A67BB9E3}"/>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196365" y="1679113"/>
            <a:ext cx="6082079" cy="4401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871895-0086-240D-747B-AD64DC6B04EC}"/>
              </a:ext>
            </a:extLst>
          </p:cNvPr>
          <p:cNvSpPr txBox="1"/>
          <p:nvPr/>
        </p:nvSpPr>
        <p:spPr>
          <a:xfrm>
            <a:off x="5823284" y="2694346"/>
            <a:ext cx="5181600" cy="3785652"/>
          </a:xfrm>
          <a:prstGeom prst="rect">
            <a:avLst/>
          </a:prstGeom>
          <a:noFill/>
        </p:spPr>
        <p:txBody>
          <a:bodyPr wrap="square">
            <a:spAutoFit/>
          </a:bodyPr>
          <a:lstStyle/>
          <a:p>
            <a:r>
              <a:rPr lang="en-US" sz="2400" dirty="0"/>
              <a:t>The Weaver paper found an issue with current LLMs in creative writing in the data. For example, the annotators during the RLHF stage are not professional writers/content creators who only focus on producing "helpful and harmless responses" which removes creativity.</a:t>
            </a:r>
          </a:p>
          <a:p>
            <a:r>
              <a:rPr lang="en-US" sz="2400" dirty="0"/>
              <a:t>They do pretraining, SFT, and DPO(full training) 4096 </a:t>
            </a:r>
            <a:r>
              <a:rPr lang="en-US" sz="2400"/>
              <a:t>context length</a:t>
            </a:r>
            <a:endParaRPr lang="en-US" sz="2400" dirty="0"/>
          </a:p>
        </p:txBody>
      </p:sp>
    </p:spTree>
    <p:extLst>
      <p:ext uri="{BB962C8B-B14F-4D97-AF65-F5344CB8AC3E}">
        <p14:creationId xmlns:p14="http://schemas.microsoft.com/office/powerpoint/2010/main" val="382506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8841-22A4-6678-02D3-78AA9B1FA43A}"/>
              </a:ext>
            </a:extLst>
          </p:cNvPr>
          <p:cNvSpPr>
            <a:spLocks noGrp="1"/>
          </p:cNvSpPr>
          <p:nvPr>
            <p:ph type="title"/>
          </p:nvPr>
        </p:nvSpPr>
        <p:spPr/>
        <p:txBody>
          <a:bodyPr/>
          <a:lstStyle/>
          <a:p>
            <a:r>
              <a:rPr lang="en-US" dirty="0"/>
              <a:t>Usually for data, ex in zephyr</a:t>
            </a:r>
          </a:p>
        </p:txBody>
      </p:sp>
      <p:sp>
        <p:nvSpPr>
          <p:cNvPr id="4" name="Slide Number Placeholder 3">
            <a:extLst>
              <a:ext uri="{FF2B5EF4-FFF2-40B4-BE49-F238E27FC236}">
                <a16:creationId xmlns:a16="http://schemas.microsoft.com/office/drawing/2014/main" id="{A8ED05B1-BBA7-3F04-FC2A-DD4E9727E77D}"/>
              </a:ext>
            </a:extLst>
          </p:cNvPr>
          <p:cNvSpPr>
            <a:spLocks noGrp="1"/>
          </p:cNvSpPr>
          <p:nvPr>
            <p:ph type="sldNum" sz="quarter" idx="12"/>
          </p:nvPr>
        </p:nvSpPr>
        <p:spPr/>
        <p:txBody>
          <a:bodyPr/>
          <a:lstStyle/>
          <a:p>
            <a:fld id="{A49DFD55-3C28-40EF-9E31-A92D2E4017FF}" type="slidenum">
              <a:rPr lang="en-US" smtClean="0"/>
              <a:pPr/>
              <a:t>48</a:t>
            </a:fld>
            <a:endParaRPr lang="en-US" dirty="0"/>
          </a:p>
        </p:txBody>
      </p:sp>
      <p:pic>
        <p:nvPicPr>
          <p:cNvPr id="9" name="Picture 8">
            <a:extLst>
              <a:ext uri="{FF2B5EF4-FFF2-40B4-BE49-F238E27FC236}">
                <a16:creationId xmlns:a16="http://schemas.microsoft.com/office/drawing/2014/main" id="{6979BFC0-1DDE-9BF6-2118-11513B5B3AFA}"/>
              </a:ext>
            </a:extLst>
          </p:cNvPr>
          <p:cNvPicPr>
            <a:picLocks noChangeAspect="1"/>
          </p:cNvPicPr>
          <p:nvPr/>
        </p:nvPicPr>
        <p:blipFill>
          <a:blip r:embed="rId2"/>
          <a:stretch>
            <a:fillRect/>
          </a:stretch>
        </p:blipFill>
        <p:spPr>
          <a:xfrm>
            <a:off x="4714875" y="2041729"/>
            <a:ext cx="2762250" cy="4210050"/>
          </a:xfrm>
          <a:prstGeom prst="rect">
            <a:avLst/>
          </a:prstGeom>
        </p:spPr>
      </p:pic>
    </p:spTree>
    <p:extLst>
      <p:ext uri="{BB962C8B-B14F-4D97-AF65-F5344CB8AC3E}">
        <p14:creationId xmlns:p14="http://schemas.microsoft.com/office/powerpoint/2010/main" val="3481532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6239-F756-84C0-6DB9-058975A2D6C9}"/>
              </a:ext>
            </a:extLst>
          </p:cNvPr>
          <p:cNvSpPr>
            <a:spLocks noGrp="1"/>
          </p:cNvSpPr>
          <p:nvPr>
            <p:ph type="title"/>
          </p:nvPr>
        </p:nvSpPr>
        <p:spPr/>
        <p:txBody>
          <a:bodyPr/>
          <a:lstStyle/>
          <a:p>
            <a:r>
              <a:rPr lang="en-US" dirty="0"/>
              <a:t>Here, Data</a:t>
            </a:r>
          </a:p>
        </p:txBody>
      </p:sp>
      <p:sp>
        <p:nvSpPr>
          <p:cNvPr id="3" name="Table Placeholder 2">
            <a:extLst>
              <a:ext uri="{FF2B5EF4-FFF2-40B4-BE49-F238E27FC236}">
                <a16:creationId xmlns:a16="http://schemas.microsoft.com/office/drawing/2014/main" id="{98BDA9B4-EC07-CB82-7337-8FB70851913C}"/>
              </a:ext>
            </a:extLst>
          </p:cNvPr>
          <p:cNvSpPr>
            <a:spLocks noGrp="1"/>
          </p:cNvSpPr>
          <p:nvPr>
            <p:ph type="tbl" sz="quarter" idx="14"/>
          </p:nvPr>
        </p:nvSpPr>
        <p:spPr/>
        <p:txBody>
          <a:bodyPr/>
          <a:lstStyle/>
          <a:p>
            <a:r>
              <a:rPr lang="en-US" dirty="0">
                <a:hlinkClick r:id="rId2"/>
              </a:rPr>
              <a:t>Longform: Optimizing instruction tuning for long text generation with corpus extraction</a:t>
            </a:r>
            <a:endParaRPr lang="en-US" dirty="0"/>
          </a:p>
          <a:p>
            <a:endParaRPr lang="en-US" dirty="0"/>
          </a:p>
        </p:txBody>
      </p:sp>
      <p:sp>
        <p:nvSpPr>
          <p:cNvPr id="4" name="Slide Number Placeholder 3">
            <a:extLst>
              <a:ext uri="{FF2B5EF4-FFF2-40B4-BE49-F238E27FC236}">
                <a16:creationId xmlns:a16="http://schemas.microsoft.com/office/drawing/2014/main" id="{DF9112EE-80DA-0ADB-95DB-C847CF300C54}"/>
              </a:ext>
            </a:extLst>
          </p:cNvPr>
          <p:cNvSpPr>
            <a:spLocks noGrp="1"/>
          </p:cNvSpPr>
          <p:nvPr>
            <p:ph type="sldNum" sz="quarter" idx="12"/>
          </p:nvPr>
        </p:nvSpPr>
        <p:spPr/>
        <p:txBody>
          <a:bodyPr/>
          <a:lstStyle/>
          <a:p>
            <a:fld id="{A49DFD55-3C28-40EF-9E31-A92D2E4017FF}" type="slidenum">
              <a:rPr lang="en-US" smtClean="0"/>
              <a:pPr/>
              <a:t>49</a:t>
            </a:fld>
            <a:endParaRPr lang="en-US" dirty="0"/>
          </a:p>
        </p:txBody>
      </p:sp>
      <p:pic>
        <p:nvPicPr>
          <p:cNvPr id="35842" name="Picture 2">
            <a:extLst>
              <a:ext uri="{FF2B5EF4-FFF2-40B4-BE49-F238E27FC236}">
                <a16:creationId xmlns:a16="http://schemas.microsoft.com/office/drawing/2014/main" id="{54F33753-FBB9-4414-ACF1-E2BD69679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43" y="2650408"/>
            <a:ext cx="5105400" cy="2933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55A10C-8D8E-EFF8-E777-AAF908670DD5}"/>
              </a:ext>
            </a:extLst>
          </p:cNvPr>
          <p:cNvSpPr txBox="1"/>
          <p:nvPr/>
        </p:nvSpPr>
        <p:spPr>
          <a:xfrm>
            <a:off x="7207045" y="3038168"/>
            <a:ext cx="3516797" cy="1477328"/>
          </a:xfrm>
          <a:prstGeom prst="rect">
            <a:avLst/>
          </a:prstGeom>
          <a:noFill/>
        </p:spPr>
        <p:txBody>
          <a:bodyPr wrap="none" rtlCol="0">
            <a:spAutoFit/>
          </a:bodyPr>
          <a:lstStyle/>
          <a:p>
            <a:r>
              <a:rPr lang="en-US" dirty="0" err="1"/>
              <a:t>Cleaner+cheaper</a:t>
            </a:r>
            <a:endParaRPr lang="en-US" dirty="0"/>
          </a:p>
          <a:p>
            <a:r>
              <a:rPr lang="en-US" dirty="0"/>
              <a:t>Crowd worker’s main job is to get</a:t>
            </a:r>
          </a:p>
          <a:p>
            <a:r>
              <a:rPr lang="en-US" dirty="0"/>
              <a:t>High quality data!</a:t>
            </a:r>
          </a:p>
          <a:p>
            <a:r>
              <a:rPr lang="en-US" dirty="0"/>
              <a:t>Also:</a:t>
            </a:r>
          </a:p>
          <a:p>
            <a:endParaRPr lang="en-US" dirty="0"/>
          </a:p>
        </p:txBody>
      </p:sp>
      <p:sp>
        <p:nvSpPr>
          <p:cNvPr id="7" name="TextBox 6">
            <a:extLst>
              <a:ext uri="{FF2B5EF4-FFF2-40B4-BE49-F238E27FC236}">
                <a16:creationId xmlns:a16="http://schemas.microsoft.com/office/drawing/2014/main" id="{7FCC5954-71AA-1638-BDEE-90D9CA404051}"/>
              </a:ext>
            </a:extLst>
          </p:cNvPr>
          <p:cNvSpPr txBox="1"/>
          <p:nvPr/>
        </p:nvSpPr>
        <p:spPr>
          <a:xfrm>
            <a:off x="6223820" y="4983943"/>
            <a:ext cx="6096000" cy="1200329"/>
          </a:xfrm>
          <a:prstGeom prst="rect">
            <a:avLst/>
          </a:prstGeom>
          <a:noFill/>
        </p:spPr>
        <p:txBody>
          <a:bodyPr wrap="square">
            <a:spAutoFit/>
          </a:bodyPr>
          <a:lstStyle/>
          <a:p>
            <a:pPr>
              <a:buFont typeface="+mj-lt"/>
              <a:buAutoNum type="arabicPeriod"/>
            </a:pPr>
            <a:r>
              <a:rPr lang="en-US" dirty="0"/>
              <a:t>The authors included training to specifically work with RAG instead of relying on prompt engineering by adding context etc.</a:t>
            </a:r>
          </a:p>
          <a:p>
            <a:pPr>
              <a:buFont typeface="+mj-lt"/>
              <a:buAutoNum type="arabicPeriod"/>
            </a:pPr>
            <a:r>
              <a:rPr lang="en-US" dirty="0"/>
              <a:t>The authors trained on a function-calling dataset.</a:t>
            </a:r>
          </a:p>
        </p:txBody>
      </p:sp>
    </p:spTree>
    <p:extLst>
      <p:ext uri="{BB962C8B-B14F-4D97-AF65-F5344CB8AC3E}">
        <p14:creationId xmlns:p14="http://schemas.microsoft.com/office/powerpoint/2010/main" val="1827249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D0DB-B9BB-C674-3BEE-02700E4002F5}"/>
              </a:ext>
            </a:extLst>
          </p:cNvPr>
          <p:cNvSpPr>
            <a:spLocks noGrp="1"/>
          </p:cNvSpPr>
          <p:nvPr>
            <p:ph type="title"/>
          </p:nvPr>
        </p:nvSpPr>
        <p:spPr/>
        <p:txBody>
          <a:bodyPr/>
          <a:lstStyle/>
          <a:p>
            <a:r>
              <a:rPr lang="en-US" dirty="0"/>
              <a:t>Have a good story classifier</a:t>
            </a:r>
          </a:p>
        </p:txBody>
      </p:sp>
      <p:sp>
        <p:nvSpPr>
          <p:cNvPr id="4" name="Slide Number Placeholder 3">
            <a:extLst>
              <a:ext uri="{FF2B5EF4-FFF2-40B4-BE49-F238E27FC236}">
                <a16:creationId xmlns:a16="http://schemas.microsoft.com/office/drawing/2014/main" id="{0ED9D266-95B3-A837-B7B3-D8CB65EBEF16}"/>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2050" name="Picture 2">
            <a:extLst>
              <a:ext uri="{FF2B5EF4-FFF2-40B4-BE49-F238E27FC236}">
                <a16:creationId xmlns:a16="http://schemas.microsoft.com/office/drawing/2014/main" id="{AC95144C-8519-BFCB-42EB-EC421375C0B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22388" y="4058276"/>
            <a:ext cx="7288212" cy="81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91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9DB5-82EE-35A0-2511-EF96C2074BEC}"/>
              </a:ext>
            </a:extLst>
          </p:cNvPr>
          <p:cNvSpPr>
            <a:spLocks noGrp="1"/>
          </p:cNvSpPr>
          <p:nvPr>
            <p:ph type="title"/>
          </p:nvPr>
        </p:nvSpPr>
        <p:spPr/>
        <p:txBody>
          <a:bodyPr/>
          <a:lstStyle/>
          <a:p>
            <a:r>
              <a:rPr lang="en-US" dirty="0"/>
              <a:t>DPO</a:t>
            </a:r>
          </a:p>
        </p:txBody>
      </p:sp>
      <p:sp>
        <p:nvSpPr>
          <p:cNvPr id="3" name="Table Placeholder 2">
            <a:extLst>
              <a:ext uri="{FF2B5EF4-FFF2-40B4-BE49-F238E27FC236}">
                <a16:creationId xmlns:a16="http://schemas.microsoft.com/office/drawing/2014/main" id="{6749E662-ACA6-1C5D-A270-9C3EDD2C50D5}"/>
              </a:ext>
            </a:extLst>
          </p:cNvPr>
          <p:cNvSpPr>
            <a:spLocks noGrp="1"/>
          </p:cNvSpPr>
          <p:nvPr>
            <p:ph type="tbl" sz="quarter" idx="14"/>
          </p:nvPr>
        </p:nvSpPr>
        <p:spPr/>
        <p:txBody>
          <a:bodyPr/>
          <a:lstStyle/>
          <a:p>
            <a:r>
              <a:rPr lang="en-US" dirty="0"/>
              <a:t>Then, they try to maximize the probability of, given a prompt, generating the winning response, while at the same time minimizing the probability of generating the losing response like so</a:t>
            </a:r>
          </a:p>
        </p:txBody>
      </p:sp>
      <p:sp>
        <p:nvSpPr>
          <p:cNvPr id="4" name="Slide Number Placeholder 3">
            <a:extLst>
              <a:ext uri="{FF2B5EF4-FFF2-40B4-BE49-F238E27FC236}">
                <a16:creationId xmlns:a16="http://schemas.microsoft.com/office/drawing/2014/main" id="{30667C11-3E9B-86F4-9438-B1F76C05154A}"/>
              </a:ext>
            </a:extLst>
          </p:cNvPr>
          <p:cNvSpPr>
            <a:spLocks noGrp="1"/>
          </p:cNvSpPr>
          <p:nvPr>
            <p:ph type="sldNum" sz="quarter" idx="12"/>
          </p:nvPr>
        </p:nvSpPr>
        <p:spPr/>
        <p:txBody>
          <a:bodyPr/>
          <a:lstStyle/>
          <a:p>
            <a:fld id="{A49DFD55-3C28-40EF-9E31-A92D2E4017FF}" type="slidenum">
              <a:rPr lang="en-US" smtClean="0"/>
              <a:pPr/>
              <a:t>50</a:t>
            </a:fld>
            <a:endParaRPr lang="en-US" dirty="0"/>
          </a:p>
        </p:txBody>
      </p:sp>
      <p:pic>
        <p:nvPicPr>
          <p:cNvPr id="6" name="Picture 5">
            <a:extLst>
              <a:ext uri="{FF2B5EF4-FFF2-40B4-BE49-F238E27FC236}">
                <a16:creationId xmlns:a16="http://schemas.microsoft.com/office/drawing/2014/main" id="{08CD3B48-9195-D29B-2F37-A6EA1DB4B30E}"/>
              </a:ext>
            </a:extLst>
          </p:cNvPr>
          <p:cNvPicPr>
            <a:picLocks noChangeAspect="1"/>
          </p:cNvPicPr>
          <p:nvPr/>
        </p:nvPicPr>
        <p:blipFill>
          <a:blip r:embed="rId2"/>
          <a:stretch>
            <a:fillRect/>
          </a:stretch>
        </p:blipFill>
        <p:spPr>
          <a:xfrm>
            <a:off x="1644137" y="3315837"/>
            <a:ext cx="8058150" cy="1162050"/>
          </a:xfrm>
          <a:prstGeom prst="rect">
            <a:avLst/>
          </a:prstGeom>
        </p:spPr>
      </p:pic>
    </p:spTree>
    <p:extLst>
      <p:ext uri="{BB962C8B-B14F-4D97-AF65-F5344CB8AC3E}">
        <p14:creationId xmlns:p14="http://schemas.microsoft.com/office/powerpoint/2010/main" val="1900755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3081-5C18-5758-1010-1D12D35567D5}"/>
              </a:ext>
            </a:extLst>
          </p:cNvPr>
          <p:cNvSpPr>
            <a:spLocks noGrp="1"/>
          </p:cNvSpPr>
          <p:nvPr>
            <p:ph type="title"/>
          </p:nvPr>
        </p:nvSpPr>
        <p:spPr/>
        <p:txBody>
          <a:bodyPr/>
          <a:lstStyle/>
          <a:p>
            <a:r>
              <a:rPr lang="en-US" dirty="0"/>
              <a:t>Constitutional DPO</a:t>
            </a:r>
          </a:p>
        </p:txBody>
      </p:sp>
      <p:sp>
        <p:nvSpPr>
          <p:cNvPr id="4" name="Slide Number Placeholder 3">
            <a:extLst>
              <a:ext uri="{FF2B5EF4-FFF2-40B4-BE49-F238E27FC236}">
                <a16:creationId xmlns:a16="http://schemas.microsoft.com/office/drawing/2014/main" id="{C85581A6-2C18-C9AC-9265-0C3C47331B1A}"/>
              </a:ext>
            </a:extLst>
          </p:cNvPr>
          <p:cNvSpPr>
            <a:spLocks noGrp="1"/>
          </p:cNvSpPr>
          <p:nvPr>
            <p:ph type="sldNum" sz="quarter" idx="12"/>
          </p:nvPr>
        </p:nvSpPr>
        <p:spPr/>
        <p:txBody>
          <a:bodyPr/>
          <a:lstStyle/>
          <a:p>
            <a:fld id="{A49DFD55-3C28-40EF-9E31-A92D2E4017FF}" type="slidenum">
              <a:rPr lang="en-US" smtClean="0"/>
              <a:pPr/>
              <a:t>51</a:t>
            </a:fld>
            <a:endParaRPr lang="en-US" dirty="0"/>
          </a:p>
        </p:txBody>
      </p:sp>
      <p:pic>
        <p:nvPicPr>
          <p:cNvPr id="36866" name="Picture 2">
            <a:extLst>
              <a:ext uri="{FF2B5EF4-FFF2-40B4-BE49-F238E27FC236}">
                <a16:creationId xmlns:a16="http://schemas.microsoft.com/office/drawing/2014/main" id="{A8FCD85E-3224-804B-EB07-941F3092D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43" y="1879037"/>
            <a:ext cx="7591425" cy="4181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31041C-E926-F8A4-E551-5DF97165DEF3}"/>
              </a:ext>
            </a:extLst>
          </p:cNvPr>
          <p:cNvSpPr txBox="1"/>
          <p:nvPr/>
        </p:nvSpPr>
        <p:spPr>
          <a:xfrm>
            <a:off x="8160774" y="2290916"/>
            <a:ext cx="3973908" cy="3416320"/>
          </a:xfrm>
          <a:prstGeom prst="rect">
            <a:avLst/>
          </a:prstGeom>
          <a:noFill/>
        </p:spPr>
        <p:txBody>
          <a:bodyPr wrap="none" rtlCol="0">
            <a:spAutoFit/>
          </a:bodyPr>
          <a:lstStyle/>
          <a:p>
            <a:pPr marL="342900" indent="-342900">
              <a:buAutoNum type="arabicPeriod"/>
            </a:pPr>
            <a:r>
              <a:rPr lang="en-US" dirty="0"/>
              <a:t>Choose Domain and Task</a:t>
            </a:r>
          </a:p>
          <a:p>
            <a:pPr marL="342900" indent="-342900">
              <a:buAutoNum type="arabicPeriod"/>
            </a:pPr>
            <a:r>
              <a:rPr lang="en-US" dirty="0"/>
              <a:t>Human experts specify principles</a:t>
            </a:r>
          </a:p>
          <a:p>
            <a:pPr marL="342900" indent="-342900">
              <a:buFontTx/>
              <a:buAutoNum type="arabicPeriod"/>
            </a:pPr>
            <a:r>
              <a:rPr lang="en-US" dirty="0"/>
              <a:t>Then, given a filtered instruction </a:t>
            </a:r>
          </a:p>
          <a:p>
            <a:r>
              <a:rPr lang="en-US" dirty="0"/>
              <a:t>output pair from the instruct dataset, </a:t>
            </a:r>
          </a:p>
          <a:p>
            <a:r>
              <a:rPr lang="en-US" dirty="0"/>
              <a:t>we ask GPT-4, given the principles, </a:t>
            </a:r>
          </a:p>
          <a:p>
            <a:r>
              <a:rPr lang="en-US" dirty="0"/>
              <a:t>why it is a good quality</a:t>
            </a:r>
          </a:p>
          <a:p>
            <a:r>
              <a:rPr lang="en-US" dirty="0"/>
              <a:t>4.   Then, we ask GPT-4 to generate a </a:t>
            </a:r>
          </a:p>
          <a:p>
            <a:r>
              <a:rPr lang="en-US" dirty="0"/>
              <a:t>response that violates the principle </a:t>
            </a:r>
          </a:p>
          <a:p>
            <a:r>
              <a:rPr lang="en-US" dirty="0"/>
              <a:t>with minimal modifications.</a:t>
            </a:r>
          </a:p>
          <a:p>
            <a:r>
              <a:rPr lang="en-US" dirty="0"/>
              <a:t>5.    Then DPO!</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533579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2A1D-D3B9-8FEE-F4DC-EB5FCB0645EE}"/>
              </a:ext>
            </a:extLst>
          </p:cNvPr>
          <p:cNvSpPr>
            <a:spLocks noGrp="1"/>
          </p:cNvSpPr>
          <p:nvPr>
            <p:ph type="title"/>
          </p:nvPr>
        </p:nvSpPr>
        <p:spPr/>
        <p:txBody>
          <a:bodyPr/>
          <a:lstStyle/>
          <a:p>
            <a:r>
              <a:rPr lang="en-US" dirty="0"/>
              <a:t>Critique</a:t>
            </a:r>
          </a:p>
        </p:txBody>
      </p:sp>
      <p:sp>
        <p:nvSpPr>
          <p:cNvPr id="3" name="Table Placeholder 2">
            <a:extLst>
              <a:ext uri="{FF2B5EF4-FFF2-40B4-BE49-F238E27FC236}">
                <a16:creationId xmlns:a16="http://schemas.microsoft.com/office/drawing/2014/main" id="{B888D7B1-94AF-4C62-B3C6-1ADB75F10710}"/>
              </a:ext>
            </a:extLst>
          </p:cNvPr>
          <p:cNvSpPr>
            <a:spLocks noGrp="1"/>
          </p:cNvSpPr>
          <p:nvPr>
            <p:ph type="tbl" sz="quarter" idx="14"/>
          </p:nvPr>
        </p:nvSpPr>
        <p:spPr/>
        <p:txBody>
          <a:bodyPr/>
          <a:lstStyle/>
          <a:p>
            <a:pPr>
              <a:buFont typeface="+mj-lt"/>
              <a:buAutoNum type="arabicPeriod"/>
            </a:pPr>
            <a:r>
              <a:rPr lang="en-US" dirty="0"/>
              <a:t>The benchmark library they used, </a:t>
            </a:r>
            <a:r>
              <a:rPr lang="en-US" dirty="0" err="1"/>
              <a:t>WriteBench’s</a:t>
            </a:r>
            <a:r>
              <a:rPr lang="en-US" dirty="0"/>
              <a:t> repository seems to be deleted and also is their own benchmark but humans seem to consistently prefer this model too in creative writing</a:t>
            </a:r>
          </a:p>
          <a:p>
            <a:pPr>
              <a:buFont typeface="+mj-lt"/>
              <a:buAutoNum type="arabicPeriod"/>
            </a:pPr>
            <a:r>
              <a:rPr lang="en-US" dirty="0"/>
              <a:t>More fundamentally, one thing this model does, pertaining, was interesting since I thought that would cause catastrophic forgetting of what the model already knows. And at least from the papers above it seems like logical knowledge/maybe even math is pretty important in story</a:t>
            </a:r>
          </a:p>
        </p:txBody>
      </p:sp>
      <p:sp>
        <p:nvSpPr>
          <p:cNvPr id="4" name="Slide Number Placeholder 3">
            <a:extLst>
              <a:ext uri="{FF2B5EF4-FFF2-40B4-BE49-F238E27FC236}">
                <a16:creationId xmlns:a16="http://schemas.microsoft.com/office/drawing/2014/main" id="{B35EE642-488E-03D7-1BF0-D1A5854480BF}"/>
              </a:ext>
            </a:extLst>
          </p:cNvPr>
          <p:cNvSpPr>
            <a:spLocks noGrp="1"/>
          </p:cNvSpPr>
          <p:nvPr>
            <p:ph type="sldNum" sz="quarter" idx="12"/>
          </p:nvPr>
        </p:nvSpPr>
        <p:spPr/>
        <p:txBody>
          <a:bodyPr/>
          <a:lstStyle/>
          <a:p>
            <a:fld id="{A49DFD55-3C28-40EF-9E31-A92D2E4017FF}" type="slidenum">
              <a:rPr lang="en-US" smtClean="0"/>
              <a:pPr/>
              <a:t>52</a:t>
            </a:fld>
            <a:endParaRPr lang="en-US" dirty="0"/>
          </a:p>
        </p:txBody>
      </p:sp>
    </p:spTree>
    <p:extLst>
      <p:ext uri="{BB962C8B-B14F-4D97-AF65-F5344CB8AC3E}">
        <p14:creationId xmlns:p14="http://schemas.microsoft.com/office/powerpoint/2010/main" val="1320611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788C-9FFE-22A0-D063-B1108A6D8557}"/>
              </a:ext>
            </a:extLst>
          </p:cNvPr>
          <p:cNvSpPr>
            <a:spLocks noGrp="1"/>
          </p:cNvSpPr>
          <p:nvPr>
            <p:ph type="title"/>
          </p:nvPr>
        </p:nvSpPr>
        <p:spPr/>
        <p:txBody>
          <a:bodyPr/>
          <a:lstStyle/>
          <a:p>
            <a:r>
              <a:rPr lang="en-US" dirty="0"/>
              <a:t>Conclusion</a:t>
            </a:r>
          </a:p>
        </p:txBody>
      </p:sp>
      <p:sp>
        <p:nvSpPr>
          <p:cNvPr id="3" name="Table Placeholder 2">
            <a:extLst>
              <a:ext uri="{FF2B5EF4-FFF2-40B4-BE49-F238E27FC236}">
                <a16:creationId xmlns:a16="http://schemas.microsoft.com/office/drawing/2014/main" id="{7FA85570-D3EB-893F-7641-C858A6DD67B2}"/>
              </a:ext>
            </a:extLst>
          </p:cNvPr>
          <p:cNvSpPr>
            <a:spLocks noGrp="1"/>
          </p:cNvSpPr>
          <p:nvPr>
            <p:ph type="tbl" sz="quarter" idx="14"/>
          </p:nvPr>
        </p:nvSpPr>
        <p:spPr/>
        <p:txBody>
          <a:bodyPr/>
          <a:lstStyle/>
          <a:p>
            <a:r>
              <a:rPr lang="en-US" dirty="0"/>
              <a:t>1. LLMs lack understanding of complicated relationships between characters so they can't make say a mystery</a:t>
            </a:r>
          </a:p>
          <a:p>
            <a:r>
              <a:rPr lang="en-US" dirty="0"/>
              <a:t>2. LLMs have a forgetting-in-the-middle problem</a:t>
            </a:r>
          </a:p>
          <a:p>
            <a:r>
              <a:rPr lang="en-US" dirty="0"/>
              <a:t>3. For pacing/suspense </a:t>
            </a:r>
            <a:r>
              <a:rPr lang="en-US" dirty="0" err="1"/>
              <a:t>etc</a:t>
            </a:r>
            <a:r>
              <a:rPr lang="en-US" dirty="0"/>
              <a:t>, the recursive prompting strategy kind of works but it's more expensive and you have to develop a prompting strategy for each error in the LLMs capability. This can be optimized by training using like SFT+DPO</a:t>
            </a:r>
          </a:p>
          <a:p>
            <a:r>
              <a:rPr lang="en-US" dirty="0"/>
              <a:t>4. There are some foundational model training of LLMs for creative writing</a:t>
            </a:r>
          </a:p>
        </p:txBody>
      </p:sp>
      <p:sp>
        <p:nvSpPr>
          <p:cNvPr id="4" name="Slide Number Placeholder 3">
            <a:extLst>
              <a:ext uri="{FF2B5EF4-FFF2-40B4-BE49-F238E27FC236}">
                <a16:creationId xmlns:a16="http://schemas.microsoft.com/office/drawing/2014/main" id="{4331D967-AE89-F5F5-C2A3-FDCB864D41A5}"/>
              </a:ext>
            </a:extLst>
          </p:cNvPr>
          <p:cNvSpPr>
            <a:spLocks noGrp="1"/>
          </p:cNvSpPr>
          <p:nvPr>
            <p:ph type="sldNum" sz="quarter" idx="12"/>
          </p:nvPr>
        </p:nvSpPr>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311905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54</a:t>
            </a:fld>
            <a:endParaRPr lang="en-US" dirty="0"/>
          </a:p>
        </p:txBody>
      </p:sp>
      <p:sp>
        <p:nvSpPr>
          <p:cNvPr id="5" name="Subtitle 4">
            <a:extLst>
              <a:ext uri="{FF2B5EF4-FFF2-40B4-BE49-F238E27FC236}">
                <a16:creationId xmlns:a16="http://schemas.microsoft.com/office/drawing/2014/main" id="{B1E347C1-10B8-730A-6E6E-654A83A2C4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697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E92-2AA8-936A-0D29-6B070C33F7DE}"/>
              </a:ext>
            </a:extLst>
          </p:cNvPr>
          <p:cNvSpPr>
            <a:spLocks noGrp="1"/>
          </p:cNvSpPr>
          <p:nvPr>
            <p:ph type="title"/>
          </p:nvPr>
        </p:nvSpPr>
        <p:spPr/>
        <p:txBody>
          <a:bodyPr/>
          <a:lstStyle/>
          <a:p>
            <a:r>
              <a:rPr lang="en-US" dirty="0"/>
              <a:t>Take inspiration from history </a:t>
            </a:r>
          </a:p>
        </p:txBody>
      </p:sp>
      <p:sp>
        <p:nvSpPr>
          <p:cNvPr id="4" name="Slide Number Placeholder 3">
            <a:extLst>
              <a:ext uri="{FF2B5EF4-FFF2-40B4-BE49-F238E27FC236}">
                <a16:creationId xmlns:a16="http://schemas.microsoft.com/office/drawing/2014/main" id="{43BAC116-7EF4-24D0-63CD-B4C70E8DE732}"/>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3074" name="Picture 2">
            <a:extLst>
              <a:ext uri="{FF2B5EF4-FFF2-40B4-BE49-F238E27FC236}">
                <a16:creationId xmlns:a16="http://schemas.microsoft.com/office/drawing/2014/main" id="{F349E21B-324B-0AEA-EBEC-332736C652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688953" y="2763838"/>
            <a:ext cx="2555081"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80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7001183" y="1971689"/>
            <a:ext cx="4179570" cy="3377354"/>
          </a:xfrm>
        </p:spPr>
        <p:txBody>
          <a:bodyPr/>
          <a:lstStyle/>
          <a:p>
            <a:r>
              <a:rPr lang="en-US" b="1" dirty="0"/>
              <a:t>Now, how are stories generated using AI? </a:t>
            </a:r>
            <a:br>
              <a:rPr lang="en-US" b="1" dirty="0"/>
            </a:br>
            <a:endParaRPr lang="en-US" dirty="0"/>
          </a:p>
        </p:txBody>
      </p:sp>
    </p:spTree>
    <p:extLst>
      <p:ext uri="{BB962C8B-B14F-4D97-AF65-F5344CB8AC3E}">
        <p14:creationId xmlns:p14="http://schemas.microsoft.com/office/powerpoint/2010/main" val="60879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E2A9-19A6-ED99-A3F2-AF7E74F9212B}"/>
              </a:ext>
            </a:extLst>
          </p:cNvPr>
          <p:cNvSpPr>
            <a:spLocks noGrp="1"/>
          </p:cNvSpPr>
          <p:nvPr>
            <p:ph type="title"/>
          </p:nvPr>
        </p:nvSpPr>
        <p:spPr/>
        <p:txBody>
          <a:bodyPr/>
          <a:lstStyle/>
          <a:p>
            <a:r>
              <a:rPr lang="en-US" dirty="0"/>
              <a:t>Past APPROACHES</a:t>
            </a:r>
          </a:p>
        </p:txBody>
      </p:sp>
      <p:sp>
        <p:nvSpPr>
          <p:cNvPr id="3" name="Content Placeholder 2">
            <a:extLst>
              <a:ext uri="{FF2B5EF4-FFF2-40B4-BE49-F238E27FC236}">
                <a16:creationId xmlns:a16="http://schemas.microsoft.com/office/drawing/2014/main" id="{7F123BCC-4105-F01E-DB5E-B404AD3C38C2}"/>
              </a:ext>
            </a:extLst>
          </p:cNvPr>
          <p:cNvSpPr>
            <a:spLocks noGrp="1"/>
          </p:cNvSpPr>
          <p:nvPr>
            <p:ph sz="half" idx="2"/>
          </p:nvPr>
        </p:nvSpPr>
        <p:spPr/>
        <p:txBody>
          <a:bodyPr/>
          <a:lstStyle/>
          <a:p>
            <a:pPr marL="342900" indent="-342900">
              <a:buAutoNum type="arabicPeriod"/>
            </a:pPr>
            <a:r>
              <a:rPr lang="en-US" dirty="0"/>
              <a:t>Ending generation</a:t>
            </a:r>
          </a:p>
          <a:p>
            <a:pPr marL="342900" indent="-342900">
              <a:buAutoNum type="arabicPeriod"/>
            </a:pPr>
            <a:r>
              <a:rPr lang="en-US" dirty="0"/>
              <a:t>Generation from outlines</a:t>
            </a:r>
          </a:p>
        </p:txBody>
      </p:sp>
      <p:sp>
        <p:nvSpPr>
          <p:cNvPr id="4" name="Slide Number Placeholder 3">
            <a:extLst>
              <a:ext uri="{FF2B5EF4-FFF2-40B4-BE49-F238E27FC236}">
                <a16:creationId xmlns:a16="http://schemas.microsoft.com/office/drawing/2014/main" id="{B4C2B5EF-11B5-560C-E1C5-2C4A6E68B533}"/>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2445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1BFD-9257-847F-10EF-984D4C198955}"/>
              </a:ext>
            </a:extLst>
          </p:cNvPr>
          <p:cNvSpPr>
            <a:spLocks noGrp="1"/>
          </p:cNvSpPr>
          <p:nvPr>
            <p:ph type="title"/>
          </p:nvPr>
        </p:nvSpPr>
        <p:spPr/>
        <p:txBody>
          <a:bodyPr/>
          <a:lstStyle/>
          <a:p>
            <a:r>
              <a:rPr lang="en-US" b="0" i="0" dirty="0">
                <a:solidFill>
                  <a:srgbClr val="242424"/>
                </a:solidFill>
                <a:effectLst/>
                <a:highlight>
                  <a:srgbClr val="FFFFFF"/>
                </a:highlight>
                <a:latin typeface="source-serif-pro"/>
              </a:rPr>
              <a:t>Story Ending Generation with Incremental Encoding and Commonsense Knowledge</a:t>
            </a:r>
            <a:endParaRPr lang="en-US" dirty="0"/>
          </a:p>
        </p:txBody>
      </p:sp>
      <p:sp>
        <p:nvSpPr>
          <p:cNvPr id="4" name="Slide Number Placeholder 3">
            <a:extLst>
              <a:ext uri="{FF2B5EF4-FFF2-40B4-BE49-F238E27FC236}">
                <a16:creationId xmlns:a16="http://schemas.microsoft.com/office/drawing/2014/main" id="{732D842F-3A74-B3C1-46F4-FBEEFE879BD9}"/>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7170" name="Picture 2">
            <a:extLst>
              <a:ext uri="{FF2B5EF4-FFF2-40B4-BE49-F238E27FC236}">
                <a16:creationId xmlns:a16="http://schemas.microsoft.com/office/drawing/2014/main" id="{A42FB2E2-193B-8421-AE00-7755170F010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550649" y="2763838"/>
            <a:ext cx="4831689"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3706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{6F8CA9BA-AE0D-47F2-AEEA-50F6ED5D95E8}tf67328976_win32</Template>
  <TotalTime>954</TotalTime>
  <Words>1656</Words>
  <Application>Microsoft Office PowerPoint</Application>
  <PresentationFormat>Widescreen</PresentationFormat>
  <Paragraphs>214</Paragraphs>
  <Slides>54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sohne</vt:lpstr>
      <vt:lpstr>source-serif-pro</vt:lpstr>
      <vt:lpstr>Arial</vt:lpstr>
      <vt:lpstr>Calibri</vt:lpstr>
      <vt:lpstr>Tenorite</vt:lpstr>
      <vt:lpstr>Custom</vt:lpstr>
      <vt:lpstr>Understanding AI for Stories Generation</vt:lpstr>
      <vt:lpstr>AGENDA</vt:lpstr>
      <vt:lpstr>3 Guesses</vt:lpstr>
      <vt:lpstr>Do a simulation</vt:lpstr>
      <vt:lpstr>Have a good story classifier</vt:lpstr>
      <vt:lpstr>Take inspiration from history </vt:lpstr>
      <vt:lpstr>Now, how are stories generated using AI?  </vt:lpstr>
      <vt:lpstr>Past APPROACHES</vt:lpstr>
      <vt:lpstr>Story Ending Generation with Incremental Encoding and Commonsense Knowledge</vt:lpstr>
      <vt:lpstr>PowerPoint Presentation</vt:lpstr>
      <vt:lpstr>Psychology-guided Controllable Story Generation</vt:lpstr>
      <vt:lpstr>Limitations</vt:lpstr>
      <vt:lpstr>GROVE: A Retrieval-augmented Complex Story Generation Framework with A Forest of Evidence</vt:lpstr>
      <vt:lpstr>1. Retrieval Repository </vt:lpstr>
      <vt:lpstr>2. Evidence Forest Construction via Asking Why </vt:lpstr>
      <vt:lpstr>3. Evidence Chains-supported Story Rewriting </vt:lpstr>
      <vt:lpstr>PowerPoint Presentation</vt:lpstr>
      <vt:lpstr>Isn’t this just copying stories from WIKISTORY? NO! </vt:lpstr>
      <vt:lpstr>Also outperform humans?</vt:lpstr>
      <vt:lpstr>One limitation</vt:lpstr>
      <vt:lpstr>Now then are we finished? Let’s evaluate the assumptions!</vt:lpstr>
      <vt:lpstr>can LLMs write good stories in all other aspects than complexity?</vt:lpstr>
      <vt:lpstr>Creating Suspenseful Stories: Iterative Planning with Large Language Models </vt:lpstr>
      <vt:lpstr>PowerPoint Presentation</vt:lpstr>
      <vt:lpstr>Improving Pacing in Long-Form Story Planning </vt:lpstr>
      <vt:lpstr>Can LLMs generate complex plots?</vt:lpstr>
      <vt:lpstr>Large Language Models Fall Short: Understanding Complex Relationships in Detective Narratives </vt:lpstr>
      <vt:lpstr>Evaluating how good LLMs are for relationships is hard </vt:lpstr>
      <vt:lpstr>New evaluation! CONAN=COntextual Narrative ANalysis </vt:lpstr>
      <vt:lpstr>Why is Extract all characters hard? </vt:lpstr>
      <vt:lpstr>Why is Linking character relationships from the perspective of each characters hard? </vt:lpstr>
      <vt:lpstr>Why is Inferring relationships hard </vt:lpstr>
      <vt:lpstr>Dataset construction  </vt:lpstr>
      <vt:lpstr>Result  </vt:lpstr>
      <vt:lpstr>Just character extraction</vt:lpstr>
      <vt:lpstr>WHY?  </vt:lpstr>
      <vt:lpstr>Reading Subtext: Evaluating Large Language Models on Short Story Summarization with Writers  </vt:lpstr>
      <vt:lpstr>Conclusion: LLMs as of now are not able to create stories that are too complex    But let’s assume the above issue is solved. How can we generate long stories past LLM context length?  </vt:lpstr>
      <vt:lpstr>Generating long stories</vt:lpstr>
      <vt:lpstr>DOC: Improving Long Story Coherence With Detailed Outline Control</vt:lpstr>
      <vt:lpstr>Outline expansion</vt:lpstr>
      <vt:lpstr>Before moving on. Chat gpt is made like so</vt:lpstr>
      <vt:lpstr>Recent advances(ex. Zephyr) is trained like</vt:lpstr>
      <vt:lpstr>DPO</vt:lpstr>
      <vt:lpstr>End-to-end Story Plot Generator</vt:lpstr>
      <vt:lpstr>Foundational models</vt:lpstr>
      <vt:lpstr>Weaver: Foundation Models for Creative Writing</vt:lpstr>
      <vt:lpstr>Usually for data, ex in zephyr</vt:lpstr>
      <vt:lpstr>Here, Data</vt:lpstr>
      <vt:lpstr>DPO</vt:lpstr>
      <vt:lpstr>Constitutional DPO</vt:lpstr>
      <vt:lpstr>Critique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AI for Stories Generation</dc:title>
  <dc:creator>Isamu Isozaki</dc:creator>
  <cp:lastModifiedBy>Isamu Isozaki</cp:lastModifiedBy>
  <cp:revision>26</cp:revision>
  <dcterms:created xsi:type="dcterms:W3CDTF">2024-05-18T00:41:12Z</dcterms:created>
  <dcterms:modified xsi:type="dcterms:W3CDTF">2024-05-18T16:35:27Z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